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1445" r:id="rId2"/>
    <p:sldId id="1326" r:id="rId3"/>
    <p:sldId id="1395" r:id="rId4"/>
    <p:sldId id="1465" r:id="rId5"/>
    <p:sldId id="1069" r:id="rId6"/>
    <p:sldId id="1464" r:id="rId7"/>
    <p:sldId id="1460" r:id="rId8"/>
    <p:sldId id="1462" r:id="rId9"/>
    <p:sldId id="1466" r:id="rId10"/>
    <p:sldId id="898" r:id="rId11"/>
    <p:sldId id="945" r:id="rId12"/>
    <p:sldId id="1333" r:id="rId13"/>
    <p:sldId id="1126" r:id="rId14"/>
    <p:sldId id="1127" r:id="rId15"/>
    <p:sldId id="1128" r:id="rId16"/>
    <p:sldId id="1129" r:id="rId17"/>
    <p:sldId id="1130" r:id="rId18"/>
    <p:sldId id="1131" r:id="rId19"/>
    <p:sldId id="1132" r:id="rId20"/>
    <p:sldId id="1133" r:id="rId21"/>
    <p:sldId id="1134" r:id="rId22"/>
    <p:sldId id="1421" r:id="rId23"/>
    <p:sldId id="1362" r:id="rId24"/>
    <p:sldId id="1455" r:id="rId25"/>
    <p:sldId id="1459" r:id="rId26"/>
    <p:sldId id="14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12A"/>
    <a:srgbClr val="660066"/>
    <a:srgbClr val="FF40FF"/>
    <a:srgbClr val="FFFFFF"/>
    <a:srgbClr val="082BDA"/>
    <a:srgbClr val="160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3792" autoAdjust="0"/>
  </p:normalViewPr>
  <p:slideViewPr>
    <p:cSldViewPr snapToGrid="0" snapToObjects="1">
      <p:cViewPr varScale="1">
        <p:scale>
          <a:sx n="62" d="100"/>
          <a:sy n="62" d="100"/>
        </p:scale>
        <p:origin x="1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6FF92-6C0A-2E41-8650-520C241DC0FF}" type="datetimeFigureOut">
              <a:rPr lang="en-US" smtClean="0"/>
              <a:t>7/31/2022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A0DEC-69B1-EE46-9F8A-5F78855D9788}" type="slidenum">
              <a:rPr lang="en-US" smtClean="0"/>
              <a:t>‹#›</a:t>
            </a:fld>
            <a:endParaRPr lang="en-US"/>
          </a:p>
        </p:txBody>
      </p:sp>
    </p:spTree>
    <p:extLst>
      <p:ext uri="{BB962C8B-B14F-4D97-AF65-F5344CB8AC3E}">
        <p14:creationId xmlns:p14="http://schemas.microsoft.com/office/powerpoint/2010/main" val="8176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32A0DEC-69B1-EE46-9F8A-5F78855D9788}" type="slidenum">
              <a:rPr lang="en-US" smtClean="0"/>
              <a:t>1</a:t>
            </a:fld>
            <a:endParaRPr lang="en-US"/>
          </a:p>
        </p:txBody>
      </p:sp>
    </p:spTree>
    <p:extLst>
      <p:ext uri="{BB962C8B-B14F-4D97-AF65-F5344CB8AC3E}">
        <p14:creationId xmlns:p14="http://schemas.microsoft.com/office/powerpoint/2010/main" val="189515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diagram for comparator</a:t>
            </a:r>
          </a:p>
        </p:txBody>
      </p:sp>
      <p:sp>
        <p:nvSpPr>
          <p:cNvPr id="4" name="Slide Number Placeholder 3"/>
          <p:cNvSpPr>
            <a:spLocks noGrp="1"/>
          </p:cNvSpPr>
          <p:nvPr>
            <p:ph type="sldNum" sz="quarter" idx="10"/>
          </p:nvPr>
        </p:nvSpPr>
        <p:spPr/>
        <p:txBody>
          <a:bodyPr/>
          <a:lstStyle/>
          <a:p>
            <a:fld id="{E32A0DEC-69B1-EE46-9F8A-5F78855D9788}" type="slidenum">
              <a:rPr lang="en-US" smtClean="0"/>
              <a:t>11</a:t>
            </a:fld>
            <a:endParaRPr lang="en-US"/>
          </a:p>
        </p:txBody>
      </p:sp>
    </p:spTree>
    <p:extLst>
      <p:ext uri="{BB962C8B-B14F-4D97-AF65-F5344CB8AC3E}">
        <p14:creationId xmlns:p14="http://schemas.microsoft.com/office/powerpoint/2010/main" val="291675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12</a:t>
            </a:fld>
            <a:endParaRPr lang="en-US"/>
          </a:p>
        </p:txBody>
      </p:sp>
    </p:spTree>
    <p:extLst>
      <p:ext uri="{BB962C8B-B14F-4D97-AF65-F5344CB8AC3E}">
        <p14:creationId xmlns:p14="http://schemas.microsoft.com/office/powerpoint/2010/main" val="146196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13</a:t>
            </a:fld>
            <a:endParaRPr lang="en-US"/>
          </a:p>
        </p:txBody>
      </p:sp>
    </p:spTree>
    <p:extLst>
      <p:ext uri="{BB962C8B-B14F-4D97-AF65-F5344CB8AC3E}">
        <p14:creationId xmlns:p14="http://schemas.microsoft.com/office/powerpoint/2010/main" val="335644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14</a:t>
            </a:fld>
            <a:endParaRPr lang="en-US"/>
          </a:p>
        </p:txBody>
      </p:sp>
    </p:spTree>
    <p:extLst>
      <p:ext uri="{BB962C8B-B14F-4D97-AF65-F5344CB8AC3E}">
        <p14:creationId xmlns:p14="http://schemas.microsoft.com/office/powerpoint/2010/main" val="140022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15</a:t>
            </a:fld>
            <a:endParaRPr lang="en-US"/>
          </a:p>
        </p:txBody>
      </p:sp>
    </p:spTree>
    <p:extLst>
      <p:ext uri="{BB962C8B-B14F-4D97-AF65-F5344CB8AC3E}">
        <p14:creationId xmlns:p14="http://schemas.microsoft.com/office/powerpoint/2010/main" val="381002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16</a:t>
            </a:fld>
            <a:endParaRPr lang="en-US"/>
          </a:p>
        </p:txBody>
      </p:sp>
    </p:spTree>
    <p:extLst>
      <p:ext uri="{BB962C8B-B14F-4D97-AF65-F5344CB8AC3E}">
        <p14:creationId xmlns:p14="http://schemas.microsoft.com/office/powerpoint/2010/main" val="24475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17</a:t>
            </a:fld>
            <a:endParaRPr lang="en-US"/>
          </a:p>
        </p:txBody>
      </p:sp>
    </p:spTree>
    <p:extLst>
      <p:ext uri="{BB962C8B-B14F-4D97-AF65-F5344CB8AC3E}">
        <p14:creationId xmlns:p14="http://schemas.microsoft.com/office/powerpoint/2010/main" val="143824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18</a:t>
            </a:fld>
            <a:endParaRPr lang="en-US"/>
          </a:p>
        </p:txBody>
      </p:sp>
    </p:spTree>
    <p:extLst>
      <p:ext uri="{BB962C8B-B14F-4D97-AF65-F5344CB8AC3E}">
        <p14:creationId xmlns:p14="http://schemas.microsoft.com/office/powerpoint/2010/main" val="148225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19</a:t>
            </a:fld>
            <a:endParaRPr lang="en-US"/>
          </a:p>
        </p:txBody>
      </p:sp>
    </p:spTree>
    <p:extLst>
      <p:ext uri="{BB962C8B-B14F-4D97-AF65-F5344CB8AC3E}">
        <p14:creationId xmlns:p14="http://schemas.microsoft.com/office/powerpoint/2010/main" val="119411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20</a:t>
            </a:fld>
            <a:endParaRPr lang="en-US"/>
          </a:p>
        </p:txBody>
      </p:sp>
    </p:spTree>
    <p:extLst>
      <p:ext uri="{BB962C8B-B14F-4D97-AF65-F5344CB8AC3E}">
        <p14:creationId xmlns:p14="http://schemas.microsoft.com/office/powerpoint/2010/main" val="215806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t>
            </a:r>
            <a:r>
              <a:rPr lang="en-US" dirty="0" err="1"/>
              <a:t>specificatiosn</a:t>
            </a:r>
            <a:r>
              <a:rPr lang="en-US" dirty="0"/>
              <a:t> that combine temporal goals with quantitative </a:t>
            </a:r>
            <a:r>
              <a:rPr lang="en-US" dirty="0" err="1"/>
              <a:t>gaols</a:t>
            </a:r>
            <a:r>
              <a:rPr lang="en-US" dirty="0"/>
              <a:t>. </a:t>
            </a:r>
          </a:p>
          <a:p>
            <a:endParaRPr lang="en-US" dirty="0"/>
          </a:p>
          <a:p>
            <a:r>
              <a:rPr lang="en-US" dirty="0"/>
              <a:t>Quant goals can reason about ……</a:t>
            </a:r>
          </a:p>
          <a:p>
            <a:endParaRPr lang="en-US" dirty="0"/>
          </a:p>
          <a:p>
            <a:r>
              <a:rPr lang="en-US" dirty="0"/>
              <a:t>Combination with temporal logics encode rich behaviors. E.g. – we can say the robot to satisfy a temporal logic while ensuring distance from the other agent. </a:t>
            </a:r>
          </a:p>
        </p:txBody>
      </p:sp>
      <p:sp>
        <p:nvSpPr>
          <p:cNvPr id="4" name="Slide Number Placeholder 3"/>
          <p:cNvSpPr>
            <a:spLocks noGrp="1"/>
          </p:cNvSpPr>
          <p:nvPr>
            <p:ph type="sldNum" sz="quarter" idx="5"/>
          </p:nvPr>
        </p:nvSpPr>
        <p:spPr/>
        <p:txBody>
          <a:bodyPr/>
          <a:lstStyle/>
          <a:p>
            <a:fld id="{25178B3B-C0FF-4166-9459-2C2A748844E5}" type="slidenum">
              <a:rPr lang="en-US" smtClean="0"/>
              <a:t>2</a:t>
            </a:fld>
            <a:endParaRPr lang="en-US"/>
          </a:p>
        </p:txBody>
      </p:sp>
    </p:spTree>
    <p:extLst>
      <p:ext uri="{BB962C8B-B14F-4D97-AF65-F5344CB8AC3E}">
        <p14:creationId xmlns:p14="http://schemas.microsoft.com/office/powerpoint/2010/main" val="26174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insight</a:t>
            </a:r>
            <a:r>
              <a:rPr lang="en-US" baseline="0" dirty="0"/>
              <a:t> is </a:t>
            </a:r>
            <a:r>
              <a:rPr lang="en-US" baseline="0" dirty="0" err="1"/>
              <a:t>w.r.t.determining</a:t>
            </a:r>
            <a:r>
              <a:rPr lang="en-US" baseline="0" dirty="0"/>
              <a:t> the difference </a:t>
            </a:r>
            <a:r>
              <a:rPr lang="en-US" baseline="0" dirty="0" err="1"/>
              <a:t>sequnce</a:t>
            </a:r>
            <a:r>
              <a:rPr lang="en-US" baseline="0" dirty="0"/>
              <a:t> C. </a:t>
            </a:r>
          </a:p>
          <a:p>
            <a:endParaRPr lang="en-US" baseline="0" dirty="0"/>
          </a:p>
          <a:p>
            <a:r>
              <a:rPr lang="en-US" baseline="0" dirty="0"/>
              <a:t>To determine the difference between B and A, we perform the same basic operations for computing difference between two numbers, only difference is that instead of moving from the least significant to the most significant digit,  we move from the most significant to the least significant element. </a:t>
            </a:r>
          </a:p>
          <a:p>
            <a:endParaRPr lang="en-US" baseline="0" dirty="0"/>
          </a:p>
          <a:p>
            <a:r>
              <a:rPr lang="en-US" baseline="0" dirty="0"/>
              <a:t>For this we guess the difference sequence, and carry bit sequence in a systematic manner by following these two equations.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a:t>
            </a:r>
            <a:r>
              <a:rPr lang="en-US" baseline="0" dirty="0"/>
              <a:t> can prove, is that when DS(A) &lt; DS(B) then using the equations that I showed you on the previous slide, we can always find </a:t>
            </a:r>
            <a:r>
              <a:rPr lang="en-US" baseline="0" dirty="0" err="1"/>
              <a:t>sequnce</a:t>
            </a:r>
            <a:r>
              <a:rPr lang="en-US" baseline="0" dirty="0"/>
              <a:t> </a:t>
            </a:r>
            <a:r>
              <a:rPr lang="en-US" baseline="0" dirty="0" err="1"/>
              <a:t>diference</a:t>
            </a:r>
            <a:r>
              <a:rPr lang="en-US" baseline="0" dirty="0"/>
              <a:t> sequence C and carry bit </a:t>
            </a:r>
            <a:r>
              <a:rPr lang="en-US" baseline="0" dirty="0" err="1"/>
              <a:t>sequecne</a:t>
            </a:r>
            <a:r>
              <a:rPr lang="en-US" baseline="0" dirty="0"/>
              <a:t> X.</a:t>
            </a:r>
          </a:p>
          <a:p>
            <a:endParaRPr lang="en-US" dirty="0"/>
          </a:p>
          <a:p>
            <a:r>
              <a:rPr lang="en-US" sz="1200" dirty="0"/>
              <a:t>More complex when</a:t>
            </a:r>
          </a:p>
          <a:p>
            <a:pPr marL="285750" indent="-285750">
              <a:buFont typeface="Arial" charset="0"/>
              <a:buChar char="•"/>
            </a:pPr>
            <a:r>
              <a:rPr lang="en-US" sz="1200" dirty="0"/>
              <a:t>Discount-factor is not integer</a:t>
            </a:r>
          </a:p>
          <a:p>
            <a:pPr marL="285750" indent="-285750">
              <a:buFont typeface="Arial" charset="0"/>
              <a:buChar char="•"/>
            </a:pPr>
            <a:r>
              <a:rPr lang="en-US" sz="1200" dirty="0"/>
              <a:t>Elements of sequences A, B can be greater than discount-factor</a:t>
            </a:r>
          </a:p>
          <a:p>
            <a:endParaRPr lang="en-US" dirty="0"/>
          </a:p>
        </p:txBody>
      </p:sp>
      <p:sp>
        <p:nvSpPr>
          <p:cNvPr id="4" name="Slide Number Placeholder 3"/>
          <p:cNvSpPr>
            <a:spLocks noGrp="1"/>
          </p:cNvSpPr>
          <p:nvPr>
            <p:ph type="sldNum" sz="quarter" idx="10"/>
          </p:nvPr>
        </p:nvSpPr>
        <p:spPr/>
        <p:txBody>
          <a:bodyPr/>
          <a:lstStyle/>
          <a:p>
            <a:fld id="{5B7E7B37-5500-0E46-AE4B-7EF5990E9DE1}" type="slidenum">
              <a:rPr lang="en-US" smtClean="0"/>
              <a:t>21</a:t>
            </a:fld>
            <a:endParaRPr lang="en-US"/>
          </a:p>
        </p:txBody>
      </p:sp>
    </p:spTree>
    <p:extLst>
      <p:ext uri="{BB962C8B-B14F-4D97-AF65-F5344CB8AC3E}">
        <p14:creationId xmlns:p14="http://schemas.microsoft.com/office/powerpoint/2010/main" val="3077449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22</a:t>
            </a:fld>
            <a:endParaRPr lang="en-US"/>
          </a:p>
        </p:txBody>
      </p:sp>
    </p:spTree>
    <p:extLst>
      <p:ext uri="{BB962C8B-B14F-4D97-AF65-F5344CB8AC3E}">
        <p14:creationId xmlns:p14="http://schemas.microsoft.com/office/powerpoint/2010/main" val="146865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23</a:t>
            </a:fld>
            <a:endParaRPr lang="en-US"/>
          </a:p>
        </p:txBody>
      </p:sp>
    </p:spTree>
    <p:extLst>
      <p:ext uri="{BB962C8B-B14F-4D97-AF65-F5344CB8AC3E}">
        <p14:creationId xmlns:p14="http://schemas.microsoft.com/office/powerpoint/2010/main" val="372718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78B3B-C0FF-4166-9459-2C2A748844E5}" type="slidenum">
              <a:rPr lang="en-US" smtClean="0"/>
              <a:t>24</a:t>
            </a:fld>
            <a:endParaRPr lang="en-US"/>
          </a:p>
        </p:txBody>
      </p:sp>
    </p:spTree>
    <p:extLst>
      <p:ext uri="{BB962C8B-B14F-4D97-AF65-F5344CB8AC3E}">
        <p14:creationId xmlns:p14="http://schemas.microsoft.com/office/powerpoint/2010/main" val="2217441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78B3B-C0FF-4166-9459-2C2A748844E5}" type="slidenum">
              <a:rPr lang="en-US" smtClean="0"/>
              <a:t>25</a:t>
            </a:fld>
            <a:endParaRPr lang="en-US"/>
          </a:p>
        </p:txBody>
      </p:sp>
    </p:spTree>
    <p:extLst>
      <p:ext uri="{BB962C8B-B14F-4D97-AF65-F5344CB8AC3E}">
        <p14:creationId xmlns:p14="http://schemas.microsoft.com/office/powerpoint/2010/main" val="1722181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78B3B-C0FF-4166-9459-2C2A748844E5}" type="slidenum">
              <a:rPr lang="en-US" smtClean="0"/>
              <a:t>26</a:t>
            </a:fld>
            <a:endParaRPr lang="en-US"/>
          </a:p>
        </p:txBody>
      </p:sp>
    </p:spTree>
    <p:extLst>
      <p:ext uri="{BB962C8B-B14F-4D97-AF65-F5344CB8AC3E}">
        <p14:creationId xmlns:p14="http://schemas.microsoft.com/office/powerpoint/2010/main" val="379837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algorithms for synthesis from this combination specification have been proposed. </a:t>
            </a:r>
          </a:p>
          <a:p>
            <a:endParaRPr lang="en-US" dirty="0"/>
          </a:p>
          <a:p>
            <a:r>
              <a:rPr lang="en-US" dirty="0"/>
              <a:t>These </a:t>
            </a:r>
            <a:r>
              <a:rPr lang="en-US" dirty="0" err="1"/>
              <a:t>algoirthms</a:t>
            </a:r>
            <a:r>
              <a:rPr lang="en-US" dirty="0"/>
              <a:t> employ two different techniques. For temporal specifications, </a:t>
            </a:r>
            <a:r>
              <a:rPr lang="en-US" dirty="0" err="1"/>
              <a:t>autoamta</a:t>
            </a:r>
            <a:r>
              <a:rPr lang="en-US" dirty="0"/>
              <a:t>-based methods are used. On</a:t>
            </a:r>
          </a:p>
        </p:txBody>
      </p:sp>
      <p:sp>
        <p:nvSpPr>
          <p:cNvPr id="4" name="Slide Number Placeholder 3"/>
          <p:cNvSpPr>
            <a:spLocks noGrp="1"/>
          </p:cNvSpPr>
          <p:nvPr>
            <p:ph type="sldNum" sz="quarter" idx="10"/>
          </p:nvPr>
        </p:nvSpPr>
        <p:spPr/>
        <p:txBody>
          <a:bodyPr/>
          <a:lstStyle/>
          <a:p>
            <a:fld id="{E32A0DEC-69B1-EE46-9F8A-5F78855D9788}" type="slidenum">
              <a:rPr lang="en-US" smtClean="0"/>
              <a:t>3</a:t>
            </a:fld>
            <a:endParaRPr lang="en-US"/>
          </a:p>
        </p:txBody>
      </p:sp>
    </p:spTree>
    <p:extLst>
      <p:ext uri="{BB962C8B-B14F-4D97-AF65-F5344CB8AC3E}">
        <p14:creationId xmlns:p14="http://schemas.microsoft.com/office/powerpoint/2010/main" val="421701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a:t>
            </a:r>
          </a:p>
        </p:txBody>
      </p:sp>
      <p:sp>
        <p:nvSpPr>
          <p:cNvPr id="4" name="Slide Number Placeholder 3"/>
          <p:cNvSpPr>
            <a:spLocks noGrp="1"/>
          </p:cNvSpPr>
          <p:nvPr>
            <p:ph type="sldNum" sz="quarter" idx="10"/>
          </p:nvPr>
        </p:nvSpPr>
        <p:spPr/>
        <p:txBody>
          <a:bodyPr/>
          <a:lstStyle/>
          <a:p>
            <a:fld id="{E32A0DEC-69B1-EE46-9F8A-5F78855D9788}" type="slidenum">
              <a:rPr lang="en-US" smtClean="0"/>
              <a:t>4</a:t>
            </a:fld>
            <a:endParaRPr lang="en-US"/>
          </a:p>
        </p:txBody>
      </p:sp>
    </p:spTree>
    <p:extLst>
      <p:ext uri="{BB962C8B-B14F-4D97-AF65-F5344CB8AC3E}">
        <p14:creationId xmlns:p14="http://schemas.microsoft.com/office/powerpoint/2010/main" val="365382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5</a:t>
            </a:fld>
            <a:endParaRPr lang="en-US"/>
          </a:p>
        </p:txBody>
      </p:sp>
    </p:spTree>
    <p:extLst>
      <p:ext uri="{BB962C8B-B14F-4D97-AF65-F5344CB8AC3E}">
        <p14:creationId xmlns:p14="http://schemas.microsoft.com/office/powerpoint/2010/main" val="95362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a:t>
            </a:fld>
            <a:endParaRPr lang="en-US"/>
          </a:p>
        </p:txBody>
      </p:sp>
    </p:spTree>
    <p:extLst>
      <p:ext uri="{BB962C8B-B14F-4D97-AF65-F5344CB8AC3E}">
        <p14:creationId xmlns:p14="http://schemas.microsoft.com/office/powerpoint/2010/main" val="382504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a:t>
            </a:r>
          </a:p>
        </p:txBody>
      </p:sp>
      <p:sp>
        <p:nvSpPr>
          <p:cNvPr id="4" name="Slide Number Placeholder 3"/>
          <p:cNvSpPr>
            <a:spLocks noGrp="1"/>
          </p:cNvSpPr>
          <p:nvPr>
            <p:ph type="sldNum" sz="quarter" idx="10"/>
          </p:nvPr>
        </p:nvSpPr>
        <p:spPr/>
        <p:txBody>
          <a:bodyPr/>
          <a:lstStyle/>
          <a:p>
            <a:fld id="{E32A0DEC-69B1-EE46-9F8A-5F78855D9788}" type="slidenum">
              <a:rPr lang="en-US" smtClean="0"/>
              <a:t>7</a:t>
            </a:fld>
            <a:endParaRPr lang="en-US"/>
          </a:p>
        </p:txBody>
      </p:sp>
    </p:spTree>
    <p:extLst>
      <p:ext uri="{BB962C8B-B14F-4D97-AF65-F5344CB8AC3E}">
        <p14:creationId xmlns:p14="http://schemas.microsoft.com/office/powerpoint/2010/main" val="47262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second part, </a:t>
            </a:r>
          </a:p>
        </p:txBody>
      </p:sp>
      <p:sp>
        <p:nvSpPr>
          <p:cNvPr id="4" name="Slide Number Placeholder 3"/>
          <p:cNvSpPr>
            <a:spLocks noGrp="1"/>
          </p:cNvSpPr>
          <p:nvPr>
            <p:ph type="sldNum" sz="quarter" idx="5"/>
          </p:nvPr>
        </p:nvSpPr>
        <p:spPr/>
        <p:txBody>
          <a:bodyPr/>
          <a:lstStyle/>
          <a:p>
            <a:fld id="{E32A0DEC-69B1-EE46-9F8A-5F78855D9788}" type="slidenum">
              <a:rPr lang="en-US" smtClean="0"/>
              <a:t>8</a:t>
            </a:fld>
            <a:endParaRPr lang="en-US"/>
          </a:p>
        </p:txBody>
      </p:sp>
    </p:spTree>
    <p:extLst>
      <p:ext uri="{BB962C8B-B14F-4D97-AF65-F5344CB8AC3E}">
        <p14:creationId xmlns:p14="http://schemas.microsoft.com/office/powerpoint/2010/main" val="336175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78B3B-C0FF-4166-9459-2C2A748844E5}" type="slidenum">
              <a:rPr lang="en-US" smtClean="0"/>
              <a:t>10</a:t>
            </a:fld>
            <a:endParaRPr lang="en-US"/>
          </a:p>
        </p:txBody>
      </p:sp>
    </p:spTree>
    <p:extLst>
      <p:ext uri="{BB962C8B-B14F-4D97-AF65-F5344CB8AC3E}">
        <p14:creationId xmlns:p14="http://schemas.microsoft.com/office/powerpoint/2010/main" val="248451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6268A2-DBBF-42AA-BE35-E4FC42AA45A1}" type="datetime1">
              <a:rPr lang="en-US" smtClean="0"/>
              <a:t>7/31/2022</a:t>
            </a:fld>
            <a:endParaRPr lang="en-US"/>
          </a:p>
        </p:txBody>
      </p:sp>
      <p:sp>
        <p:nvSpPr>
          <p:cNvPr id="5" name="Footer Placeholder 4"/>
          <p:cNvSpPr>
            <a:spLocks noGrp="1"/>
          </p:cNvSpPr>
          <p:nvPr>
            <p:ph type="ftr" sz="quarter" idx="11"/>
          </p:nvPr>
        </p:nvSpPr>
        <p:spPr/>
        <p:txBody>
          <a:bodyPr/>
          <a:lstStyle/>
          <a:p>
            <a:r>
              <a:rPr lang="en-US"/>
              <a:t>Suguman Bansal | U Penn</a:t>
            </a:r>
          </a:p>
        </p:txBody>
      </p:sp>
      <p:sp>
        <p:nvSpPr>
          <p:cNvPr id="6" name="Slide Number Placeholder 5"/>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09551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B43C9E-C59F-49E7-9C8F-EBFBED7C6F3A}" type="datetime1">
              <a:rPr lang="en-US" smtClean="0"/>
              <a:t>7/31/2022</a:t>
            </a:fld>
            <a:endParaRPr lang="en-US"/>
          </a:p>
        </p:txBody>
      </p:sp>
      <p:sp>
        <p:nvSpPr>
          <p:cNvPr id="5" name="Footer Placeholder 4"/>
          <p:cNvSpPr>
            <a:spLocks noGrp="1"/>
          </p:cNvSpPr>
          <p:nvPr>
            <p:ph type="ftr" sz="quarter" idx="11"/>
          </p:nvPr>
        </p:nvSpPr>
        <p:spPr/>
        <p:txBody>
          <a:bodyPr/>
          <a:lstStyle/>
          <a:p>
            <a:r>
              <a:rPr lang="en-US"/>
              <a:t>Suguman Bansal | U Penn</a:t>
            </a:r>
          </a:p>
        </p:txBody>
      </p:sp>
      <p:sp>
        <p:nvSpPr>
          <p:cNvPr id="6" name="Slide Number Placeholder 5"/>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73398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3A089-31AA-4341-84DE-32AC23914A42}" type="datetime1">
              <a:rPr lang="en-US" smtClean="0"/>
              <a:t>7/31/2022</a:t>
            </a:fld>
            <a:endParaRPr lang="en-US"/>
          </a:p>
        </p:txBody>
      </p:sp>
      <p:sp>
        <p:nvSpPr>
          <p:cNvPr id="5" name="Footer Placeholder 4"/>
          <p:cNvSpPr>
            <a:spLocks noGrp="1"/>
          </p:cNvSpPr>
          <p:nvPr>
            <p:ph type="ftr" sz="quarter" idx="11"/>
          </p:nvPr>
        </p:nvSpPr>
        <p:spPr/>
        <p:txBody>
          <a:bodyPr/>
          <a:lstStyle/>
          <a:p>
            <a:r>
              <a:rPr lang="en-US"/>
              <a:t>Suguman Bansal | U Penn</a:t>
            </a:r>
          </a:p>
        </p:txBody>
      </p:sp>
      <p:sp>
        <p:nvSpPr>
          <p:cNvPr id="6" name="Slide Number Placeholder 5"/>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97239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830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2346C1-3518-41D9-9CE3-23D4719222D5}" type="datetime1">
              <a:rPr lang="en-US" smtClean="0"/>
              <a:t>7/31/2022</a:t>
            </a:fld>
            <a:endParaRPr lang="en-US"/>
          </a:p>
        </p:txBody>
      </p:sp>
      <p:sp>
        <p:nvSpPr>
          <p:cNvPr id="5" name="Footer Placeholder 4"/>
          <p:cNvSpPr>
            <a:spLocks noGrp="1"/>
          </p:cNvSpPr>
          <p:nvPr>
            <p:ph type="ftr" sz="quarter" idx="11"/>
          </p:nvPr>
        </p:nvSpPr>
        <p:spPr/>
        <p:txBody>
          <a:bodyPr/>
          <a:lstStyle/>
          <a:p>
            <a:r>
              <a:rPr lang="en-US"/>
              <a:t>Suguman Bansal | U Penn</a:t>
            </a:r>
          </a:p>
        </p:txBody>
      </p:sp>
      <p:sp>
        <p:nvSpPr>
          <p:cNvPr id="6" name="Slide Number Placeholder 5"/>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92462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67938-43EC-4959-A813-568B809256DE}" type="datetime1">
              <a:rPr lang="en-US" smtClean="0"/>
              <a:t>7/31/2022</a:t>
            </a:fld>
            <a:endParaRPr lang="en-US"/>
          </a:p>
        </p:txBody>
      </p:sp>
      <p:sp>
        <p:nvSpPr>
          <p:cNvPr id="5" name="Footer Placeholder 4"/>
          <p:cNvSpPr>
            <a:spLocks noGrp="1"/>
          </p:cNvSpPr>
          <p:nvPr>
            <p:ph type="ftr" sz="quarter" idx="11"/>
          </p:nvPr>
        </p:nvSpPr>
        <p:spPr/>
        <p:txBody>
          <a:bodyPr/>
          <a:lstStyle/>
          <a:p>
            <a:r>
              <a:rPr lang="en-US"/>
              <a:t>Suguman Bansal | U Penn</a:t>
            </a:r>
          </a:p>
        </p:txBody>
      </p:sp>
      <p:sp>
        <p:nvSpPr>
          <p:cNvPr id="6" name="Slide Number Placeholder 5"/>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80212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31E36-FA41-40D1-9AA4-40103E65661C}" type="datetime1">
              <a:rPr lang="en-US" smtClean="0"/>
              <a:t>7/31/2022</a:t>
            </a:fld>
            <a:endParaRPr lang="en-US"/>
          </a:p>
        </p:txBody>
      </p:sp>
      <p:sp>
        <p:nvSpPr>
          <p:cNvPr id="6" name="Footer Placeholder 5"/>
          <p:cNvSpPr>
            <a:spLocks noGrp="1"/>
          </p:cNvSpPr>
          <p:nvPr>
            <p:ph type="ftr" sz="quarter" idx="11"/>
          </p:nvPr>
        </p:nvSpPr>
        <p:spPr/>
        <p:txBody>
          <a:bodyPr/>
          <a:lstStyle/>
          <a:p>
            <a:r>
              <a:rPr lang="en-US"/>
              <a:t>Suguman Bansal | U Penn</a:t>
            </a:r>
          </a:p>
        </p:txBody>
      </p:sp>
      <p:sp>
        <p:nvSpPr>
          <p:cNvPr id="7" name="Slide Number Placeholder 6"/>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4383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4DC9C5-184E-4FEB-9682-468913EAA9C4}" type="datetime1">
              <a:rPr lang="en-US" smtClean="0"/>
              <a:t>7/31/2022</a:t>
            </a:fld>
            <a:endParaRPr lang="en-US"/>
          </a:p>
        </p:txBody>
      </p:sp>
      <p:sp>
        <p:nvSpPr>
          <p:cNvPr id="8" name="Footer Placeholder 7"/>
          <p:cNvSpPr>
            <a:spLocks noGrp="1"/>
          </p:cNvSpPr>
          <p:nvPr>
            <p:ph type="ftr" sz="quarter" idx="11"/>
          </p:nvPr>
        </p:nvSpPr>
        <p:spPr/>
        <p:txBody>
          <a:bodyPr/>
          <a:lstStyle/>
          <a:p>
            <a:r>
              <a:rPr lang="en-US"/>
              <a:t>Suguman Bansal | U Penn</a:t>
            </a:r>
          </a:p>
        </p:txBody>
      </p:sp>
      <p:sp>
        <p:nvSpPr>
          <p:cNvPr id="9" name="Slide Number Placeholder 8"/>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53291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927AA-55AD-4B93-A7BE-24B724684A57}" type="datetime1">
              <a:rPr lang="en-US" smtClean="0"/>
              <a:t>7/31/2022</a:t>
            </a:fld>
            <a:endParaRPr lang="en-US"/>
          </a:p>
        </p:txBody>
      </p:sp>
      <p:sp>
        <p:nvSpPr>
          <p:cNvPr id="4" name="Footer Placeholder 3"/>
          <p:cNvSpPr>
            <a:spLocks noGrp="1"/>
          </p:cNvSpPr>
          <p:nvPr>
            <p:ph type="ftr" sz="quarter" idx="11"/>
          </p:nvPr>
        </p:nvSpPr>
        <p:spPr/>
        <p:txBody>
          <a:bodyPr/>
          <a:lstStyle/>
          <a:p>
            <a:r>
              <a:rPr lang="en-US"/>
              <a:t>Suguman Bansal | U Penn</a:t>
            </a:r>
          </a:p>
        </p:txBody>
      </p:sp>
      <p:sp>
        <p:nvSpPr>
          <p:cNvPr id="5" name="Slide Number Placeholder 4"/>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40628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5A030-72B1-42CB-8FC9-6625EC698DCE}" type="datetime1">
              <a:rPr lang="en-US" smtClean="0"/>
              <a:t>7/31/2022</a:t>
            </a:fld>
            <a:endParaRPr lang="en-US"/>
          </a:p>
        </p:txBody>
      </p:sp>
      <p:sp>
        <p:nvSpPr>
          <p:cNvPr id="3" name="Footer Placeholder 2"/>
          <p:cNvSpPr>
            <a:spLocks noGrp="1"/>
          </p:cNvSpPr>
          <p:nvPr>
            <p:ph type="ftr" sz="quarter" idx="11"/>
          </p:nvPr>
        </p:nvSpPr>
        <p:spPr/>
        <p:txBody>
          <a:bodyPr/>
          <a:lstStyle/>
          <a:p>
            <a:r>
              <a:rPr lang="en-US"/>
              <a:t>Suguman Bansal | U Penn</a:t>
            </a:r>
          </a:p>
        </p:txBody>
      </p:sp>
      <p:sp>
        <p:nvSpPr>
          <p:cNvPr id="4" name="Slide Number Placeholder 3"/>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60322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FA98E-338D-486B-A0F2-C5F712877D72}" type="datetime1">
              <a:rPr lang="en-US" smtClean="0"/>
              <a:t>7/31/2022</a:t>
            </a:fld>
            <a:endParaRPr lang="en-US"/>
          </a:p>
        </p:txBody>
      </p:sp>
      <p:sp>
        <p:nvSpPr>
          <p:cNvPr id="6" name="Footer Placeholder 5"/>
          <p:cNvSpPr>
            <a:spLocks noGrp="1"/>
          </p:cNvSpPr>
          <p:nvPr>
            <p:ph type="ftr" sz="quarter" idx="11"/>
          </p:nvPr>
        </p:nvSpPr>
        <p:spPr/>
        <p:txBody>
          <a:bodyPr/>
          <a:lstStyle/>
          <a:p>
            <a:r>
              <a:rPr lang="en-US"/>
              <a:t>Suguman Bansal | U Penn</a:t>
            </a:r>
          </a:p>
        </p:txBody>
      </p:sp>
      <p:sp>
        <p:nvSpPr>
          <p:cNvPr id="7" name="Slide Number Placeholder 6"/>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9999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8A71B-F952-491C-A6C2-CB2B6D322DEB}" type="datetime1">
              <a:rPr lang="en-US" smtClean="0"/>
              <a:t>7/31/2022</a:t>
            </a:fld>
            <a:endParaRPr lang="en-US"/>
          </a:p>
        </p:txBody>
      </p:sp>
      <p:sp>
        <p:nvSpPr>
          <p:cNvPr id="6" name="Footer Placeholder 5"/>
          <p:cNvSpPr>
            <a:spLocks noGrp="1"/>
          </p:cNvSpPr>
          <p:nvPr>
            <p:ph type="ftr" sz="quarter" idx="11"/>
          </p:nvPr>
        </p:nvSpPr>
        <p:spPr/>
        <p:txBody>
          <a:bodyPr/>
          <a:lstStyle/>
          <a:p>
            <a:r>
              <a:rPr lang="en-US"/>
              <a:t>Suguman Bansal | U Penn</a:t>
            </a:r>
          </a:p>
        </p:txBody>
      </p:sp>
      <p:sp>
        <p:nvSpPr>
          <p:cNvPr id="7" name="Slide Number Placeholder 6"/>
          <p:cNvSpPr>
            <a:spLocks noGrp="1"/>
          </p:cNvSpPr>
          <p:nvPr>
            <p:ph type="sldNum" sz="quarter" idx="12"/>
          </p:nvPr>
        </p:nvSpPr>
        <p:spPr/>
        <p:txBody>
          <a:bodyPr/>
          <a:lstStyle/>
          <a:p>
            <a:fld id="{1CF91F9D-ED0F-C941-B4DB-33BB39C08F15}" type="slidenum">
              <a:rPr lang="en-US" smtClean="0"/>
              <a:t>‹#›</a:t>
            </a:fld>
            <a:endParaRPr lang="en-US"/>
          </a:p>
        </p:txBody>
      </p:sp>
    </p:spTree>
    <p:extLst>
      <p:ext uri="{BB962C8B-B14F-4D97-AF65-F5344CB8AC3E}">
        <p14:creationId xmlns:p14="http://schemas.microsoft.com/office/powerpoint/2010/main" val="17458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82FA9-E0B4-4365-ADAF-A6EF3CB7284D}" type="datetime1">
              <a:rPr lang="en-US" smtClean="0"/>
              <a:t>7/31/2022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Suguman Bansal | U Penn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91F9D-ED0F-C941-B4DB-33BB39C08F15}" type="slidenum">
              <a:rPr lang="en-US" smtClean="0"/>
              <a:t>‹#›</a:t>
            </a:fld>
            <a:endParaRPr lang="en-US"/>
          </a:p>
        </p:txBody>
      </p:sp>
    </p:spTree>
    <p:extLst>
      <p:ext uri="{BB962C8B-B14F-4D97-AF65-F5344CB8AC3E}">
        <p14:creationId xmlns:p14="http://schemas.microsoft.com/office/powerpoint/2010/main" val="178786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2.png"/></Relationships>
</file>

<file path=ppt/slides/_rels/slide1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2.png"/></Relationships>
</file>

<file path=ppt/slides/_rels/slide16.xml.rels><?xml version="1.0" encoding="UTF-8" standalone="yes"?>
<Relationships xmlns="http://schemas.openxmlformats.org/package/2006/relationships"><Relationship Id="rId7" Type="http://schemas.openxmlformats.org/officeDocument/2006/relationships/image" Target="../media/image39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NULL"/></Relationships>
</file>

<file path=ppt/slides/_rels/slide17.xml.rels><?xml version="1.0" encoding="UTF-8" standalone="yes"?>
<Relationships xmlns="http://schemas.openxmlformats.org/package/2006/relationships"><Relationship Id="rId7" Type="http://schemas.openxmlformats.org/officeDocument/2006/relationships/image" Target="../media/image39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NULL"/></Relationships>
</file>

<file path=ppt/slides/_rels/slide18.xml.rels><?xml version="1.0" encoding="UTF-8" standalone="yes"?>
<Relationships xmlns="http://schemas.openxmlformats.org/package/2006/relationships"><Relationship Id="rId7" Type="http://schemas.openxmlformats.org/officeDocument/2006/relationships/image" Target="../media/image39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NULL"/></Relationships>
</file>

<file path=ppt/slides/_rels/slide19.xml.rels><?xml version="1.0" encoding="UTF-8" standalone="yes"?>
<Relationships xmlns="http://schemas.openxmlformats.org/package/2006/relationships"><Relationship Id="rId7" Type="http://schemas.openxmlformats.org/officeDocument/2006/relationships/image" Target="../media/image39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image" Target="../media/image39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media/image392.png"/><Relationship Id="rId3" Type="http://schemas.openxmlformats.org/officeDocument/2006/relationships/image" Target="../media/image410.png"/><Relationship Id="rId7" Type="http://schemas.openxmlformats.org/officeDocument/2006/relationships/image" Target="../media/image40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0.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0.png"/><Relationship Id="rId4" Type="http://schemas.openxmlformats.org/officeDocument/2006/relationships/image" Target="../media/image6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2.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3.tiff"/></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tmp"/><Relationship Id="rId5" Type="http://schemas.openxmlformats.org/officeDocument/2006/relationships/image" Target="../media/image342.png"/><Relationship Id="rId4" Type="http://schemas.openxmlformats.org/officeDocument/2006/relationships/image" Target="../media/image3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821" y="651766"/>
            <a:ext cx="10042358" cy="1967609"/>
          </a:xfrm>
        </p:spPr>
        <p:txBody>
          <a:bodyPr>
            <a:noAutofit/>
          </a:bodyPr>
          <a:lstStyle/>
          <a:p>
            <a:r>
              <a:rPr lang="en-US" sz="4500" b="1" dirty="0"/>
              <a:t>On the </a:t>
            </a:r>
            <a:br>
              <a:rPr lang="en-US" sz="4500" b="1" dirty="0"/>
            </a:br>
            <a:r>
              <a:rPr lang="en-US" sz="4500" b="1" dirty="0"/>
              <a:t>Unusual Effectiveness of </a:t>
            </a:r>
            <a:br>
              <a:rPr lang="en-US" sz="4500" b="1" dirty="0"/>
            </a:br>
            <a:r>
              <a:rPr lang="en-US" sz="4500" b="1" dirty="0"/>
              <a:t>Automata in Quantitative Reasoning</a:t>
            </a:r>
          </a:p>
        </p:txBody>
      </p:sp>
      <p:sp>
        <p:nvSpPr>
          <p:cNvPr id="5" name="Subtitle 2">
            <a:extLst>
              <a:ext uri="{FF2B5EF4-FFF2-40B4-BE49-F238E27FC236}">
                <a16:creationId xmlns:a16="http://schemas.microsoft.com/office/drawing/2014/main" id="{AB76AC78-8D86-466C-A90A-475B996B050C}"/>
              </a:ext>
            </a:extLst>
          </p:cNvPr>
          <p:cNvSpPr txBox="1">
            <a:spLocks/>
          </p:cNvSpPr>
          <p:nvPr/>
        </p:nvSpPr>
        <p:spPr>
          <a:xfrm>
            <a:off x="1530015" y="3019429"/>
            <a:ext cx="9131969" cy="2504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200" dirty="0">
                <a:latin typeface="+mj-lt"/>
              </a:rPr>
              <a:t>Suguman Bansal</a:t>
            </a:r>
          </a:p>
          <a:p>
            <a:endParaRPr lang="en-US" sz="500" dirty="0">
              <a:latin typeface="+mj-lt"/>
            </a:endParaRPr>
          </a:p>
          <a:p>
            <a:endParaRPr lang="en-US" sz="500" dirty="0">
              <a:latin typeface="+mj-lt"/>
            </a:endParaRPr>
          </a:p>
          <a:p>
            <a:r>
              <a:rPr lang="en-US" sz="2800" dirty="0">
                <a:latin typeface="+mj-lt"/>
              </a:rPr>
              <a:t>Department of Computer and Information Sciences</a:t>
            </a:r>
          </a:p>
          <a:p>
            <a:r>
              <a:rPr lang="en-US" sz="2800" dirty="0">
                <a:latin typeface="+mj-lt"/>
              </a:rPr>
              <a:t>University of Pennsylvania</a:t>
            </a:r>
          </a:p>
          <a:p>
            <a:endParaRPr lang="en-US" sz="2800" dirty="0">
              <a:latin typeface="+mj-lt"/>
            </a:endParaRPr>
          </a:p>
          <a:p>
            <a:endParaRPr lang="en-US" sz="3000" dirty="0">
              <a:solidFill>
                <a:schemeClr val="accent5">
                  <a:lumMod val="50000"/>
                </a:schemeClr>
              </a:solidFill>
              <a:latin typeface="+mj-lt"/>
            </a:endParaRPr>
          </a:p>
        </p:txBody>
      </p:sp>
      <p:pic>
        <p:nvPicPr>
          <p:cNvPr id="1026" name="Picture 2" descr="Logos &amp;amp; Branding | Penn Branding">
            <a:extLst>
              <a:ext uri="{FF2B5EF4-FFF2-40B4-BE49-F238E27FC236}">
                <a16:creationId xmlns:a16="http://schemas.microsoft.com/office/drawing/2014/main" id="{37E2292B-BBFF-4D7C-87D2-DDB4133E2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633" y="5228647"/>
            <a:ext cx="2815487" cy="140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9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6AF2-92BD-4314-81C9-6DF98A7E1036}"/>
              </a:ext>
            </a:extLst>
          </p:cNvPr>
          <p:cNvSpPr>
            <a:spLocks noGrp="1"/>
          </p:cNvSpPr>
          <p:nvPr>
            <p:ph type="title"/>
          </p:nvPr>
        </p:nvSpPr>
        <p:spPr>
          <a:xfrm>
            <a:off x="838199" y="365125"/>
            <a:ext cx="10759633" cy="1325563"/>
          </a:xfrm>
        </p:spPr>
        <p:txBody>
          <a:bodyPr/>
          <a:lstStyle/>
          <a:p>
            <a:r>
              <a:rPr lang="en-US" dirty="0"/>
              <a:t>Satisficing via Comparators</a:t>
            </a:r>
            <a:endParaRPr lang="en-US" sz="1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B79E58-FE85-49DF-A9D4-8D7E782491E9}"/>
                  </a:ext>
                </a:extLst>
              </p:cNvPr>
              <p:cNvSpPr>
                <a:spLocks noGrp="1"/>
              </p:cNvSpPr>
              <p:nvPr>
                <p:ph idx="1"/>
              </p:nvPr>
            </p:nvSpPr>
            <p:spPr>
              <a:xfrm>
                <a:off x="838200" y="1652626"/>
                <a:ext cx="10515600" cy="4530725"/>
              </a:xfrm>
            </p:spPr>
            <p:txBody>
              <a:bodyPr>
                <a:normAutofit/>
              </a:bodyPr>
              <a:lstStyle/>
              <a:p>
                <a:pPr marL="0" indent="0">
                  <a:buNone/>
                </a:pPr>
                <a:r>
                  <a:rPr lang="en-US" dirty="0"/>
                  <a:t>Max-player wins if </a:t>
                </a:r>
              </a:p>
              <a:p>
                <a:pPr marL="0" indent="0">
                  <a:buNone/>
                </a:pPr>
                <a:r>
                  <a:rPr lang="en-US" dirty="0"/>
                  <a:t>        Cost of plays exceeds </a:t>
                </a:r>
                <a14:m>
                  <m:oMath xmlns:m="http://schemas.openxmlformats.org/officeDocument/2006/math">
                    <m:r>
                      <a:rPr lang="en-US" i="1" dirty="0">
                        <a:latin typeface="Cambria Math" panose="02040503050406030204" pitchFamily="18" charset="0"/>
                      </a:rPr>
                      <m:t>𝑣</m:t>
                    </m:r>
                  </m:oMath>
                </a14:m>
                <a:endParaRPr lang="en-US" i="1" dirty="0">
                  <a:latin typeface="Cambria Math" panose="02040503050406030204" pitchFamily="18" charset="0"/>
                </a:endParaRP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0" smtClean="0">
                        <a:latin typeface="Cambria Math" panose="02040503050406030204" pitchFamily="18" charset="0"/>
                      </a:rPr>
                      <m:t> </m:t>
                    </m:r>
                    <m:r>
                      <a:rPr lang="en-US" i="1">
                        <a:latin typeface="Cambria Math" panose="02040503050406030204" pitchFamily="18" charset="0"/>
                      </a:rPr>
                      <m:t>𝐷𝑆</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𝑑</m:t>
                        </m:r>
                      </m:e>
                    </m:d>
                    <m:r>
                      <a:rPr lang="en-US" b="0" i="1" smtClean="0">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 </m:t>
                    </m:r>
                    <m:r>
                      <a:rPr lang="en-US" b="0" i="0" smtClean="0">
                        <a:latin typeface="Cambria Math" panose="02040503050406030204" pitchFamily="18" charset="0"/>
                      </a:rPr>
                      <m:t>, </m:t>
                    </m:r>
                  </m:oMath>
                </a14:m>
                <a:r>
                  <a:rPr lang="en-US" dirty="0"/>
                  <a:t>where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 </m:t>
                    </m:r>
                    <m:r>
                      <m:rPr>
                        <m:sty m:val="p"/>
                      </m:rPr>
                      <a:rPr lang="en-US">
                        <a:latin typeface="Cambria Math" panose="02040503050406030204" pitchFamily="18" charset="0"/>
                      </a:rPr>
                      <m:t>is</m:t>
                    </m:r>
                  </m:oMath>
                </a14:m>
                <a:r>
                  <a:rPr lang="en-US" dirty="0"/>
                  <a:t> weight-sequence of a play</a:t>
                </a:r>
              </a:p>
              <a:p>
                <a:pPr marL="0" indent="0">
                  <a:buNone/>
                </a:pP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is accepted by DS comparator for </a:t>
                </a:r>
                <a14:m>
                  <m:oMath xmlns:m="http://schemas.openxmlformats.org/officeDocument/2006/math">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 0,0….</m:t>
                        </m:r>
                      </m:e>
                    </m:d>
                  </m:oMath>
                </a14:m>
                <a:endParaRPr lang="en-US" b="0" dirty="0"/>
              </a:p>
              <a:p>
                <a:pPr marL="0" indent="0">
                  <a:buNone/>
                </a:pP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 </m:t>
                    </m:r>
                    <m:r>
                      <a:rPr lang="en-US" b="0" i="1" smtClean="0">
                        <a:latin typeface="Cambria Math" panose="02040503050406030204" pitchFamily="18" charset="0"/>
                      </a:rPr>
                      <m:t> </m:t>
                    </m:r>
                  </m:oMath>
                </a14:m>
                <a:r>
                  <a:rPr lang="en-US" b="0" dirty="0">
                    <a:solidFill>
                      <a:srgbClr val="0070C0"/>
                    </a:solidFill>
                  </a:rPr>
                  <a:t>DS comparator for </a:t>
                </a:r>
                <a14:m>
                  <m:oMath xmlns:m="http://schemas.openxmlformats.org/officeDocument/2006/math">
                    <m:r>
                      <a:rPr lang="en-US" b="0" i="1" smtClean="0">
                        <a:solidFill>
                          <a:srgbClr val="0070C0"/>
                        </a:solidFill>
                        <a:latin typeface="Cambria Math" panose="02040503050406030204" pitchFamily="18" charset="0"/>
                      </a:rPr>
                      <m:t>≥ </m:t>
                    </m:r>
                  </m:oMath>
                </a14:m>
                <a:r>
                  <a:rPr lang="en-US" b="0" dirty="0"/>
                  <a:t> is the winning condition</a:t>
                </a:r>
              </a:p>
            </p:txBody>
          </p:sp>
        </mc:Choice>
        <mc:Fallback xmlns="">
          <p:sp>
            <p:nvSpPr>
              <p:cNvPr id="3" name="Content Placeholder 2">
                <a:extLst>
                  <a:ext uri="{FF2B5EF4-FFF2-40B4-BE49-F238E27FC236}">
                    <a16:creationId xmlns:a16="http://schemas.microsoft.com/office/drawing/2014/main" id="{F5B79E58-FE85-49DF-A9D4-8D7E782491E9}"/>
                  </a:ext>
                </a:extLst>
              </p:cNvPr>
              <p:cNvSpPr>
                <a:spLocks noGrp="1" noRot="1" noChangeAspect="1" noMove="1" noResize="1" noEditPoints="1" noAdjustHandles="1" noChangeArrowheads="1" noChangeShapeType="1" noTextEdit="1"/>
              </p:cNvSpPr>
              <p:nvPr>
                <p:ph idx="1"/>
              </p:nvPr>
            </p:nvSpPr>
            <p:spPr>
              <a:xfrm>
                <a:off x="838200" y="1652626"/>
                <a:ext cx="10515600" cy="4530725"/>
              </a:xfrm>
              <a:blipFill>
                <a:blip r:embed="rId3"/>
                <a:stretch>
                  <a:fillRect l="-1217" t="-215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A271EDE-D023-446C-B8D5-52CFD7214860}"/>
              </a:ext>
            </a:extLst>
          </p:cNvPr>
          <p:cNvSpPr>
            <a:spLocks noGrp="1"/>
          </p:cNvSpPr>
          <p:nvPr>
            <p:ph type="sldNum" sz="quarter" idx="12"/>
          </p:nvPr>
        </p:nvSpPr>
        <p:spPr/>
        <p:txBody>
          <a:bodyPr/>
          <a:lstStyle/>
          <a:p>
            <a:fld id="{E6F4C1C6-CC70-47E1-850A-1CEBF778435A}" type="slidenum">
              <a:rPr lang="en-US" smtClean="0"/>
              <a:t>10</a:t>
            </a:fld>
            <a:endParaRPr lang="en-US"/>
          </a:p>
        </p:txBody>
      </p:sp>
      <p:sp>
        <p:nvSpPr>
          <p:cNvPr id="6" name="Slide Number Placeholder 4">
            <a:extLst>
              <a:ext uri="{FF2B5EF4-FFF2-40B4-BE49-F238E27FC236}">
                <a16:creationId xmlns:a16="http://schemas.microsoft.com/office/drawing/2014/main" id="{61949F83-AC64-44C4-9F94-0DAEA224293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F4C1C6-CC70-47E1-850A-1CEBF778435A}" type="slidenum">
              <a:rPr lang="en-US" smtClean="0"/>
              <a:pPr/>
              <a:t>10</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D6EC1F-A79A-419E-E8EF-FD1CF0F0BA82}"/>
                  </a:ext>
                </a:extLst>
              </p:cNvPr>
              <p:cNvSpPr txBox="1"/>
              <p:nvPr/>
            </p:nvSpPr>
            <p:spPr>
              <a:xfrm>
                <a:off x="911283" y="4335675"/>
                <a:ext cx="10515600" cy="2240678"/>
              </a:xfrm>
              <a:prstGeom prst="rect">
                <a:avLst/>
              </a:prstGeom>
              <a:solidFill>
                <a:schemeClr val="accent4">
                  <a:lumMod val="20000"/>
                  <a:lumOff val="80000"/>
                </a:schemeClr>
              </a:solidFill>
            </p:spPr>
            <p:txBody>
              <a:bodyPr wrap="square" rtlCol="0">
                <a:spAutoFit/>
              </a:bodyPr>
              <a:lstStyle/>
              <a:p>
                <a:r>
                  <a:rPr lang="en-US" sz="2800" b="1" dirty="0"/>
                  <a:t>Theorem: </a:t>
                </a:r>
                <a:r>
                  <a:rPr lang="en-US" sz="2800" dirty="0"/>
                  <a:t>For integer discount factors, </a:t>
                </a:r>
              </a:p>
              <a:p>
                <a:pPr marL="514350" indent="-514350">
                  <a:buAutoNum type="arabicPeriod"/>
                </a:pPr>
                <a:r>
                  <a:rPr lang="en-US" sz="2800" dirty="0"/>
                  <a:t>Satisficing problem </a:t>
                </a:r>
                <a:r>
                  <a:rPr lang="en-US" sz="2800" dirty="0">
                    <a:solidFill>
                      <a:schemeClr val="tx1"/>
                    </a:solidFill>
                  </a:rPr>
                  <a:t>reduces to solving a reachability/safety game</a:t>
                </a:r>
              </a:p>
              <a:p>
                <a:pPr marL="514350" indent="-514350">
                  <a:buAutoNum type="arabicPeriod"/>
                </a:pPr>
                <a:r>
                  <a:rPr lang="en-US" sz="2800" dirty="0">
                    <a:solidFill>
                      <a:schemeClr val="tx1"/>
                    </a:solidFill>
                  </a:rPr>
                  <a:t>Solved in </a:t>
                </a:r>
                <a14:m>
                  <m:oMath xmlns:m="http://schemas.openxmlformats.org/officeDocument/2006/math">
                    <m:r>
                      <a:rPr lang="en-US" sz="2800" i="1" smtClean="0">
                        <a:solidFill>
                          <a:schemeClr val="tx1"/>
                        </a:solidFill>
                        <a:latin typeface="Cambria Math" panose="02040503050406030204" pitchFamily="18" charset="0"/>
                      </a:rPr>
                      <m:t>𝑂</m:t>
                    </m:r>
                    <m:d>
                      <m:dPr>
                        <m:ctrlPr>
                          <a:rPr lang="en-US" sz="2800" i="1" smtClean="0">
                            <a:solidFill>
                              <a:schemeClr val="tx1"/>
                            </a:solidFill>
                            <a:latin typeface="Cambria Math" panose="02040503050406030204" pitchFamily="18" charset="0"/>
                          </a:rPr>
                        </m:ctrlPr>
                      </m:dPr>
                      <m:e>
                        <m:d>
                          <m:dPr>
                            <m:ctrlPr>
                              <a:rPr lang="en-US" sz="2800" i="1">
                                <a:solidFill>
                                  <a:schemeClr val="tx1"/>
                                </a:solidFill>
                                <a:latin typeface="Cambria Math" panose="02040503050406030204" pitchFamily="18" charset="0"/>
                              </a:rPr>
                            </m:ctrlPr>
                          </m:dPr>
                          <m:e>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𝑉</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𝐸</m:t>
                                </m:r>
                              </m:e>
                            </m:d>
                          </m:e>
                        </m:d>
                        <m:r>
                          <a:rPr lang="en-US" sz="2800" b="0" i="1"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𝜇</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e>
                    </m:d>
                  </m:oMath>
                </a14:m>
                <a:r>
                  <a:rPr lang="en-US" sz="2800" dirty="0">
                    <a:solidFill>
                      <a:schemeClr val="tx1"/>
                    </a:solidFill>
                  </a:rPr>
                  <a:t> where threshold </a:t>
                </a:r>
                <a14:m>
                  <m:oMath xmlns:m="http://schemas.openxmlformats.org/officeDocument/2006/math">
                    <m:r>
                      <a:rPr lang="en-US" sz="2800" i="1">
                        <a:solidFill>
                          <a:schemeClr val="tx1"/>
                        </a:solidFill>
                        <a:latin typeface="Cambria Math" panose="02040503050406030204" pitchFamily="18" charset="0"/>
                      </a:rPr>
                      <m:t>𝑣</m:t>
                    </m:r>
                  </m:oMath>
                </a14:m>
                <a:r>
                  <a:rPr lang="en-US" sz="2800" dirty="0">
                    <a:solidFill>
                      <a:schemeClr val="tx1"/>
                    </a:solidFill>
                  </a:rPr>
                  <a:t> has an </a:t>
                </a:r>
                <a14:m>
                  <m:oMath xmlns:m="http://schemas.openxmlformats.org/officeDocument/2006/math">
                    <m:r>
                      <a:rPr lang="en-US" sz="2800" i="1">
                        <a:solidFill>
                          <a:schemeClr val="tx1"/>
                        </a:solidFill>
                        <a:latin typeface="Cambria Math" panose="02040503050406030204" pitchFamily="18" charset="0"/>
                      </a:rPr>
                      <m:t>𝑛</m:t>
                    </m:r>
                  </m:oMath>
                </a14:m>
                <a:r>
                  <a:rPr lang="en-US" sz="2800" dirty="0">
                    <a:solidFill>
                      <a:schemeClr val="tx1"/>
                    </a:solidFill>
                  </a:rPr>
                  <a:t>-bit representation</a:t>
                </a:r>
              </a:p>
              <a:p>
                <a:pPr marL="914400" lvl="1" indent="-457200">
                  <a:buFont typeface="Arial" panose="020B0604020202020204" pitchFamily="34" charset="0"/>
                  <a:buChar char="•"/>
                </a:pPr>
                <a:r>
                  <a:rPr lang="en-US" sz="2400" dirty="0"/>
                  <a:t>Value iteration requires </a:t>
                </a:r>
                <a14:m>
                  <m:oMath xmlns:m="http://schemas.openxmlformats.org/officeDocument/2006/math">
                    <m:r>
                      <m:rPr>
                        <m:sty m:val="p"/>
                      </m:rPr>
                      <a:rPr lang="en-US" sz="2400" b="0" i="0" smtClean="0">
                        <a:latin typeface="Cambria Math" panose="02040503050406030204" pitchFamily="18" charset="0"/>
                      </a:rPr>
                      <m:t>Ω</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e>
                          <m:sup>
                            <m:r>
                              <a:rPr lang="en-US" sz="2400" b="0" i="1" smtClean="0">
                                <a:latin typeface="Cambria Math" panose="02040503050406030204" pitchFamily="18" charset="0"/>
                              </a:rPr>
                              <m:t>2</m:t>
                            </m:r>
                          </m:sup>
                        </m:sSup>
                      </m:e>
                    </m:d>
                  </m:oMath>
                </a14:m>
                <a:r>
                  <a:rPr lang="en-US" sz="2400" dirty="0"/>
                  <a:t> iterations</a:t>
                </a:r>
              </a:p>
            </p:txBody>
          </p:sp>
        </mc:Choice>
        <mc:Fallback xmlns="">
          <p:sp>
            <p:nvSpPr>
              <p:cNvPr id="7" name="TextBox 6">
                <a:extLst>
                  <a:ext uri="{FF2B5EF4-FFF2-40B4-BE49-F238E27FC236}">
                    <a16:creationId xmlns:a16="http://schemas.microsoft.com/office/drawing/2014/main" id="{84D6EC1F-A79A-419E-E8EF-FD1CF0F0BA82}"/>
                  </a:ext>
                </a:extLst>
              </p:cNvPr>
              <p:cNvSpPr txBox="1">
                <a:spLocks noRot="1" noChangeAspect="1" noMove="1" noResize="1" noEditPoints="1" noAdjustHandles="1" noChangeArrowheads="1" noChangeShapeType="1" noTextEdit="1"/>
              </p:cNvSpPr>
              <p:nvPr/>
            </p:nvSpPr>
            <p:spPr>
              <a:xfrm>
                <a:off x="911283" y="4335675"/>
                <a:ext cx="10515600" cy="2240678"/>
              </a:xfrm>
              <a:prstGeom prst="rect">
                <a:avLst/>
              </a:prstGeom>
              <a:blipFill>
                <a:blip r:embed="rId4"/>
                <a:stretch>
                  <a:fillRect l="-1217" t="-2446" b="-5163"/>
                </a:stretch>
              </a:blipFill>
            </p:spPr>
            <p:txBody>
              <a:bodyPr/>
              <a:lstStyle/>
              <a:p>
                <a:r>
                  <a:rPr lang="en-US">
                    <a:noFill/>
                  </a:rPr>
                  <a:t> </a:t>
                </a:r>
              </a:p>
            </p:txBody>
          </p:sp>
        </mc:Fallback>
      </mc:AlternateContent>
    </p:spTree>
    <p:extLst>
      <p:ext uri="{BB962C8B-B14F-4D97-AF65-F5344CB8AC3E}">
        <p14:creationId xmlns:p14="http://schemas.microsoft.com/office/powerpoint/2010/main" val="296310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DS Games with Safety/Co-safety Comparators</a:t>
            </a:r>
            <a:br>
              <a:rPr lang="en-US" dirty="0">
                <a:solidFill>
                  <a:srgbClr val="FF0000"/>
                </a:solidFill>
              </a:rPr>
            </a:br>
            <a:r>
              <a:rPr lang="en-US" sz="1800" dirty="0">
                <a:solidFill>
                  <a:srgbClr val="FF0000"/>
                </a:solidFill>
              </a:rPr>
              <a:t>[Bansal, Chatterjee, and Vardi. 2020]</a:t>
            </a:r>
          </a:p>
        </p:txBody>
      </p:sp>
      <p:sp>
        <p:nvSpPr>
          <p:cNvPr id="7" name="Slide Number Placeholder 6">
            <a:extLst>
              <a:ext uri="{FF2B5EF4-FFF2-40B4-BE49-F238E27FC236}">
                <a16:creationId xmlns:a16="http://schemas.microsoft.com/office/drawing/2014/main" id="{483EB270-8A5B-49AD-A3B4-5F9036DDC118}"/>
              </a:ext>
            </a:extLst>
          </p:cNvPr>
          <p:cNvSpPr>
            <a:spLocks noGrp="1"/>
          </p:cNvSpPr>
          <p:nvPr>
            <p:ph type="sldNum" sz="quarter" idx="12"/>
          </p:nvPr>
        </p:nvSpPr>
        <p:spPr/>
        <p:txBody>
          <a:bodyPr/>
          <a:lstStyle/>
          <a:p>
            <a:fld id="{E6F4C1C6-CC70-47E1-850A-1CEBF778435A}" type="slidenum">
              <a:rPr lang="en-US" smtClean="0"/>
              <a:t>11</a:t>
            </a:fld>
            <a:endParaRPr lang="en-US" dirty="0"/>
          </a:p>
        </p:txBody>
      </p:sp>
      <p:pic>
        <p:nvPicPr>
          <p:cNvPr id="54" name="Picture 53" descr="A clock hanging on the wall&#10;&#10;Description automatically generated">
            <a:extLst>
              <a:ext uri="{FF2B5EF4-FFF2-40B4-BE49-F238E27FC236}">
                <a16:creationId xmlns:a16="http://schemas.microsoft.com/office/drawing/2014/main" id="{450FF4B6-5FEC-4176-B073-F2134DBCCF90}"/>
              </a:ext>
            </a:extLst>
          </p:cNvPr>
          <p:cNvPicPr>
            <a:picLocks noChangeAspect="1"/>
          </p:cNvPicPr>
          <p:nvPr/>
        </p:nvPicPr>
        <p:blipFill rotWithShape="1">
          <a:blip r:embed="rId3">
            <a:extLst>
              <a:ext uri="{28A0092B-C50C-407E-A947-70E740481C1C}">
                <a14:useLocalDpi xmlns:a14="http://schemas.microsoft.com/office/drawing/2010/main" val="0"/>
              </a:ext>
            </a:extLst>
          </a:blip>
          <a:srcRect l="4278"/>
          <a:stretch/>
        </p:blipFill>
        <p:spPr>
          <a:xfrm>
            <a:off x="699953" y="1793193"/>
            <a:ext cx="1742939" cy="1774150"/>
          </a:xfrm>
          <a:prstGeom prst="rect">
            <a:avLst/>
          </a:prstGeom>
        </p:spPr>
      </p:pic>
      <p:cxnSp>
        <p:nvCxnSpPr>
          <p:cNvPr id="55" name="Straight Arrow Connector 54">
            <a:extLst>
              <a:ext uri="{FF2B5EF4-FFF2-40B4-BE49-F238E27FC236}">
                <a16:creationId xmlns:a16="http://schemas.microsoft.com/office/drawing/2014/main" id="{0FCA0542-4E34-472E-A093-9B8F49B96257}"/>
              </a:ext>
            </a:extLst>
          </p:cNvPr>
          <p:cNvCxnSpPr>
            <a:cxnSpLocks/>
          </p:cNvCxnSpPr>
          <p:nvPr/>
        </p:nvCxnSpPr>
        <p:spPr>
          <a:xfrm>
            <a:off x="454053" y="2085036"/>
            <a:ext cx="273625" cy="0"/>
          </a:xfrm>
          <a:prstGeom prst="straightConnector1">
            <a:avLst/>
          </a:prstGeom>
          <a:ln w="38100">
            <a:tailEnd type="triangle" w="lg" len="lg"/>
          </a:ln>
        </p:spPr>
        <p:style>
          <a:lnRef idx="3">
            <a:schemeClr val="dk1"/>
          </a:lnRef>
          <a:fillRef idx="0">
            <a:schemeClr val="dk1"/>
          </a:fillRef>
          <a:effectRef idx="2">
            <a:schemeClr val="dk1"/>
          </a:effectRef>
          <a:fontRef idx="minor">
            <a:schemeClr val="tx1"/>
          </a:fontRef>
        </p:style>
      </p:cxnSp>
      <p:sp>
        <p:nvSpPr>
          <p:cNvPr id="56" name="TextBox 55">
            <a:extLst>
              <a:ext uri="{FF2B5EF4-FFF2-40B4-BE49-F238E27FC236}">
                <a16:creationId xmlns:a16="http://schemas.microsoft.com/office/drawing/2014/main" id="{173DB1E3-C1FF-4A57-B19F-B28FAD1D5D15}"/>
              </a:ext>
            </a:extLst>
          </p:cNvPr>
          <p:cNvSpPr txBox="1"/>
          <p:nvPr/>
        </p:nvSpPr>
        <p:spPr>
          <a:xfrm>
            <a:off x="1057232" y="1701667"/>
            <a:ext cx="273625" cy="369332"/>
          </a:xfrm>
          <a:prstGeom prst="rect">
            <a:avLst/>
          </a:prstGeom>
          <a:noFill/>
        </p:spPr>
        <p:txBody>
          <a:bodyPr wrap="square" rtlCol="0">
            <a:spAutoFit/>
          </a:bodyPr>
          <a:lstStyle/>
          <a:p>
            <a:r>
              <a:rPr lang="en-US" dirty="0"/>
              <a:t>5</a:t>
            </a:r>
          </a:p>
        </p:txBody>
      </p:sp>
      <p:sp>
        <p:nvSpPr>
          <p:cNvPr id="57" name="TextBox 56">
            <a:extLst>
              <a:ext uri="{FF2B5EF4-FFF2-40B4-BE49-F238E27FC236}">
                <a16:creationId xmlns:a16="http://schemas.microsoft.com/office/drawing/2014/main" id="{02757A94-9F3C-4283-9700-4854A1D97887}"/>
              </a:ext>
            </a:extLst>
          </p:cNvPr>
          <p:cNvSpPr txBox="1"/>
          <p:nvPr/>
        </p:nvSpPr>
        <p:spPr>
          <a:xfrm>
            <a:off x="1157123" y="2853650"/>
            <a:ext cx="525751" cy="369332"/>
          </a:xfrm>
          <a:prstGeom prst="rect">
            <a:avLst/>
          </a:prstGeom>
          <a:noFill/>
        </p:spPr>
        <p:txBody>
          <a:bodyPr wrap="square" rtlCol="0">
            <a:spAutoFit/>
          </a:bodyPr>
          <a:lstStyle/>
          <a:p>
            <a:r>
              <a:rPr lang="en-US" dirty="0"/>
              <a:t>-2</a:t>
            </a:r>
          </a:p>
        </p:txBody>
      </p:sp>
      <p:sp>
        <p:nvSpPr>
          <p:cNvPr id="58" name="TextBox 57">
            <a:extLst>
              <a:ext uri="{FF2B5EF4-FFF2-40B4-BE49-F238E27FC236}">
                <a16:creationId xmlns:a16="http://schemas.microsoft.com/office/drawing/2014/main" id="{E674A30C-A857-4ADA-9F97-5A66B471F57A}"/>
              </a:ext>
            </a:extLst>
          </p:cNvPr>
          <p:cNvSpPr txBox="1"/>
          <p:nvPr/>
        </p:nvSpPr>
        <p:spPr>
          <a:xfrm>
            <a:off x="2103169" y="2214263"/>
            <a:ext cx="696757" cy="369332"/>
          </a:xfrm>
          <a:prstGeom prst="rect">
            <a:avLst/>
          </a:prstGeom>
          <a:noFill/>
        </p:spPr>
        <p:txBody>
          <a:bodyPr wrap="square" rtlCol="0">
            <a:spAutoFit/>
          </a:bodyPr>
          <a:lstStyle/>
          <a:p>
            <a:r>
              <a:rPr lang="en-US" dirty="0"/>
              <a:t>-3</a:t>
            </a:r>
          </a:p>
        </p:txBody>
      </p:sp>
      <p:sp>
        <p:nvSpPr>
          <p:cNvPr id="59" name="TextBox 58">
            <a:extLst>
              <a:ext uri="{FF2B5EF4-FFF2-40B4-BE49-F238E27FC236}">
                <a16:creationId xmlns:a16="http://schemas.microsoft.com/office/drawing/2014/main" id="{D919F4D9-852E-4E1A-AFD7-9277FB5C721E}"/>
              </a:ext>
            </a:extLst>
          </p:cNvPr>
          <p:cNvSpPr txBox="1"/>
          <p:nvPr/>
        </p:nvSpPr>
        <p:spPr>
          <a:xfrm>
            <a:off x="1712401" y="3382572"/>
            <a:ext cx="273625" cy="369332"/>
          </a:xfrm>
          <a:prstGeom prst="rect">
            <a:avLst/>
          </a:prstGeom>
          <a:noFill/>
        </p:spPr>
        <p:txBody>
          <a:bodyPr wrap="square" rtlCol="0">
            <a:spAutoFit/>
          </a:bodyPr>
          <a:lstStyle/>
          <a:p>
            <a:r>
              <a:rPr lang="en-US" dirty="0"/>
              <a:t>3</a:t>
            </a:r>
          </a:p>
        </p:txBody>
      </p:sp>
      <p:sp>
        <p:nvSpPr>
          <p:cNvPr id="60" name="TextBox 59">
            <a:extLst>
              <a:ext uri="{FF2B5EF4-FFF2-40B4-BE49-F238E27FC236}">
                <a16:creationId xmlns:a16="http://schemas.microsoft.com/office/drawing/2014/main" id="{C35CB221-E982-4A24-A05E-7320B83C7317}"/>
              </a:ext>
            </a:extLst>
          </p:cNvPr>
          <p:cNvSpPr txBox="1"/>
          <p:nvPr/>
        </p:nvSpPr>
        <p:spPr>
          <a:xfrm>
            <a:off x="967470" y="2387354"/>
            <a:ext cx="273625" cy="369332"/>
          </a:xfrm>
          <a:prstGeom prst="rect">
            <a:avLst/>
          </a:prstGeom>
          <a:noFill/>
        </p:spPr>
        <p:txBody>
          <a:bodyPr wrap="square" rtlCol="0">
            <a:spAutoFit/>
          </a:bodyPr>
          <a:lstStyle/>
          <a:p>
            <a:r>
              <a:rPr lang="en-US" dirty="0"/>
              <a:t>2</a:t>
            </a:r>
          </a:p>
        </p:txBody>
      </p:sp>
      <p:sp>
        <p:nvSpPr>
          <p:cNvPr id="61" name="TextBox 60">
            <a:extLst>
              <a:ext uri="{FF2B5EF4-FFF2-40B4-BE49-F238E27FC236}">
                <a16:creationId xmlns:a16="http://schemas.microsoft.com/office/drawing/2014/main" id="{7FE1A3D5-F120-43E7-BCF1-0ECBDC45ABDD}"/>
              </a:ext>
            </a:extLst>
          </p:cNvPr>
          <p:cNvSpPr txBox="1"/>
          <p:nvPr/>
        </p:nvSpPr>
        <p:spPr>
          <a:xfrm>
            <a:off x="578765" y="2202688"/>
            <a:ext cx="460862" cy="369332"/>
          </a:xfrm>
          <a:prstGeom prst="rect">
            <a:avLst/>
          </a:prstGeom>
          <a:noFill/>
        </p:spPr>
        <p:txBody>
          <a:bodyPr wrap="square" rtlCol="0">
            <a:spAutoFit/>
          </a:bodyPr>
          <a:lstStyle/>
          <a:p>
            <a:r>
              <a:rPr lang="en-US" dirty="0"/>
              <a:t>-1</a:t>
            </a:r>
          </a:p>
        </p:txBody>
      </p:sp>
      <p:sp>
        <p:nvSpPr>
          <p:cNvPr id="62" name="TextBox 61">
            <a:extLst>
              <a:ext uri="{FF2B5EF4-FFF2-40B4-BE49-F238E27FC236}">
                <a16:creationId xmlns:a16="http://schemas.microsoft.com/office/drawing/2014/main" id="{2CF0BD28-B523-4833-BF54-AFE06CF529D2}"/>
              </a:ext>
            </a:extLst>
          </p:cNvPr>
          <p:cNvSpPr txBox="1"/>
          <p:nvPr/>
        </p:nvSpPr>
        <p:spPr>
          <a:xfrm>
            <a:off x="2173985" y="2886417"/>
            <a:ext cx="273625" cy="369332"/>
          </a:xfrm>
          <a:prstGeom prst="rect">
            <a:avLst/>
          </a:prstGeom>
          <a:noFill/>
        </p:spPr>
        <p:txBody>
          <a:bodyPr wrap="square" rtlCol="0">
            <a:spAutoFit/>
          </a:bodyPr>
          <a:lstStyle/>
          <a:p>
            <a:r>
              <a:rPr lang="en-US" dirty="0"/>
              <a:t>1</a:t>
            </a:r>
          </a:p>
        </p:txBody>
      </p:sp>
      <p:sp>
        <p:nvSpPr>
          <p:cNvPr id="63" name="TextBox 62">
            <a:extLst>
              <a:ext uri="{FF2B5EF4-FFF2-40B4-BE49-F238E27FC236}">
                <a16:creationId xmlns:a16="http://schemas.microsoft.com/office/drawing/2014/main" id="{CAEBFF16-1107-4B8F-8CFC-275B87A2B3B6}"/>
              </a:ext>
            </a:extLst>
          </p:cNvPr>
          <p:cNvSpPr txBox="1"/>
          <p:nvPr/>
        </p:nvSpPr>
        <p:spPr>
          <a:xfrm>
            <a:off x="649233" y="2813002"/>
            <a:ext cx="273625" cy="369332"/>
          </a:xfrm>
          <a:prstGeom prst="rect">
            <a:avLst/>
          </a:prstGeom>
          <a:noFill/>
        </p:spPr>
        <p:txBody>
          <a:bodyPr wrap="square" rtlCol="0">
            <a:spAutoFit/>
          </a:bodyPr>
          <a:lstStyle/>
          <a:p>
            <a:r>
              <a:rPr lang="en-US" dirty="0"/>
              <a:t>1</a:t>
            </a:r>
          </a:p>
        </p:txBody>
      </p:sp>
      <p:sp>
        <p:nvSpPr>
          <p:cNvPr id="64" name="TextBox 63">
            <a:extLst>
              <a:ext uri="{FF2B5EF4-FFF2-40B4-BE49-F238E27FC236}">
                <a16:creationId xmlns:a16="http://schemas.microsoft.com/office/drawing/2014/main" id="{48E7860C-67E6-458C-A336-9D394C3CA65B}"/>
              </a:ext>
            </a:extLst>
          </p:cNvPr>
          <p:cNvSpPr txBox="1"/>
          <p:nvPr/>
        </p:nvSpPr>
        <p:spPr>
          <a:xfrm>
            <a:off x="1060590" y="3393992"/>
            <a:ext cx="273625" cy="369332"/>
          </a:xfrm>
          <a:prstGeom prst="rect">
            <a:avLst/>
          </a:prstGeom>
          <a:noFill/>
        </p:spPr>
        <p:txBody>
          <a:bodyPr wrap="square" rtlCol="0">
            <a:spAutoFit/>
          </a:bodyPr>
          <a:lstStyle/>
          <a:p>
            <a:r>
              <a:rPr lang="en-US" dirty="0"/>
              <a:t>4</a:t>
            </a:r>
          </a:p>
        </p:txBody>
      </p:sp>
      <p:sp>
        <p:nvSpPr>
          <p:cNvPr id="65" name="TextBox 64">
            <a:extLst>
              <a:ext uri="{FF2B5EF4-FFF2-40B4-BE49-F238E27FC236}">
                <a16:creationId xmlns:a16="http://schemas.microsoft.com/office/drawing/2014/main" id="{155CE29A-8D86-4123-9811-4A357D67CDD8}"/>
              </a:ext>
            </a:extLst>
          </p:cNvPr>
          <p:cNvSpPr txBox="1"/>
          <p:nvPr/>
        </p:nvSpPr>
        <p:spPr>
          <a:xfrm>
            <a:off x="1673882" y="1715704"/>
            <a:ext cx="273625" cy="369332"/>
          </a:xfrm>
          <a:prstGeom prst="rect">
            <a:avLst/>
          </a:prstGeom>
          <a:noFill/>
        </p:spPr>
        <p:txBody>
          <a:bodyPr wrap="square" rtlCol="0">
            <a:spAutoFit/>
          </a:bodyPr>
          <a:lstStyle/>
          <a:p>
            <a:r>
              <a:rPr lang="en-US" dirty="0"/>
              <a:t>0</a:t>
            </a:r>
          </a:p>
        </p:txBody>
      </p:sp>
      <p:sp>
        <p:nvSpPr>
          <p:cNvPr id="67" name="TextBox 66">
            <a:extLst>
              <a:ext uri="{FF2B5EF4-FFF2-40B4-BE49-F238E27FC236}">
                <a16:creationId xmlns:a16="http://schemas.microsoft.com/office/drawing/2014/main" id="{178E0F35-EE82-4B6E-831B-C598C65095D3}"/>
              </a:ext>
            </a:extLst>
          </p:cNvPr>
          <p:cNvSpPr txBox="1"/>
          <p:nvPr/>
        </p:nvSpPr>
        <p:spPr>
          <a:xfrm>
            <a:off x="4997662" y="2355075"/>
            <a:ext cx="1427375" cy="646331"/>
          </a:xfrm>
          <a:prstGeom prst="rect">
            <a:avLst/>
          </a:prstGeom>
          <a:noFill/>
        </p:spPr>
        <p:txBody>
          <a:bodyPr wrap="square" rtlCol="0">
            <a:spAutoFit/>
          </a:bodyPr>
          <a:lstStyle/>
          <a:p>
            <a:r>
              <a:rPr lang="en-US" dirty="0">
                <a:solidFill>
                  <a:schemeClr val="accent6">
                    <a:lumMod val="50000"/>
                  </a:schemeClr>
                </a:solidFill>
              </a:rPr>
              <a:t>Synchronized </a:t>
            </a:r>
          </a:p>
          <a:p>
            <a:r>
              <a:rPr lang="en-US" dirty="0">
                <a:solidFill>
                  <a:schemeClr val="accent6">
                    <a:lumMod val="50000"/>
                  </a:schemeClr>
                </a:solidFill>
              </a:rPr>
              <a:t>product with </a:t>
            </a:r>
          </a:p>
        </p:txBody>
      </p:sp>
      <p:cxnSp>
        <p:nvCxnSpPr>
          <p:cNvPr id="71" name="Straight Arrow Connector 70">
            <a:extLst>
              <a:ext uri="{FF2B5EF4-FFF2-40B4-BE49-F238E27FC236}">
                <a16:creationId xmlns:a16="http://schemas.microsoft.com/office/drawing/2014/main" id="{B8AD5A30-4D35-48A8-BAD1-493370B3901A}"/>
              </a:ext>
            </a:extLst>
          </p:cNvPr>
          <p:cNvCxnSpPr>
            <a:cxnSpLocks/>
          </p:cNvCxnSpPr>
          <p:nvPr/>
        </p:nvCxnSpPr>
        <p:spPr>
          <a:xfrm>
            <a:off x="8750469" y="2668705"/>
            <a:ext cx="647218" cy="0"/>
          </a:xfrm>
          <a:prstGeom prst="straightConnector1">
            <a:avLst/>
          </a:prstGeom>
          <a:ln w="34925">
            <a:solidFill>
              <a:schemeClr val="accent6">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72" name="Picture 71" descr="A picture containing clock&#10;&#10;Description automatically generated">
            <a:extLst>
              <a:ext uri="{FF2B5EF4-FFF2-40B4-BE49-F238E27FC236}">
                <a16:creationId xmlns:a16="http://schemas.microsoft.com/office/drawing/2014/main" id="{4240CB50-B009-4D75-B701-189DACC59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711" y="1597564"/>
            <a:ext cx="1944056" cy="1677982"/>
          </a:xfrm>
          <a:prstGeom prst="rect">
            <a:avLst/>
          </a:prstGeom>
        </p:spPr>
      </p:pic>
      <p:sp>
        <p:nvSpPr>
          <p:cNvPr id="73" name="TextBox 72">
            <a:extLst>
              <a:ext uri="{FF2B5EF4-FFF2-40B4-BE49-F238E27FC236}">
                <a16:creationId xmlns:a16="http://schemas.microsoft.com/office/drawing/2014/main" id="{A346112F-E896-4EFE-9C22-6B97C5259F96}"/>
              </a:ext>
            </a:extLst>
          </p:cNvPr>
          <p:cNvSpPr txBox="1"/>
          <p:nvPr/>
        </p:nvSpPr>
        <p:spPr>
          <a:xfrm>
            <a:off x="9164413" y="3321812"/>
            <a:ext cx="2812652" cy="923330"/>
          </a:xfrm>
          <a:prstGeom prst="rect">
            <a:avLst/>
          </a:prstGeom>
          <a:noFill/>
        </p:spPr>
        <p:txBody>
          <a:bodyPr wrap="square" rtlCol="0">
            <a:spAutoFit/>
          </a:bodyPr>
          <a:lstStyle/>
          <a:p>
            <a:r>
              <a:rPr lang="en-US" dirty="0"/>
              <a:t>Product game has </a:t>
            </a:r>
            <a:r>
              <a:rPr lang="en-US" b="1" dirty="0"/>
              <a:t>safety or co-safety winning condition</a:t>
            </a:r>
          </a:p>
          <a:p>
            <a:r>
              <a:rPr lang="en-US" dirty="0"/>
              <a:t> </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7D60B253-E17A-4D05-8A71-D17BF1BC4EEA}"/>
                  </a:ext>
                </a:extLst>
              </p:cNvPr>
              <p:cNvSpPr txBox="1"/>
              <p:nvPr/>
            </p:nvSpPr>
            <p:spPr>
              <a:xfrm>
                <a:off x="6485392" y="1969292"/>
                <a:ext cx="2162880" cy="1477328"/>
              </a:xfrm>
              <a:prstGeom prst="rect">
                <a:avLst/>
              </a:prstGeom>
              <a:solidFill>
                <a:schemeClr val="accent2">
                  <a:lumMod val="20000"/>
                  <a:lumOff val="80000"/>
                </a:schemeClr>
              </a:solidFill>
            </p:spPr>
            <p:txBody>
              <a:bodyPr wrap="square" rtlCol="0">
                <a:spAutoFit/>
              </a:bodyPr>
              <a:lstStyle/>
              <a:p>
                <a:r>
                  <a:rPr lang="en-US" dirty="0"/>
                  <a:t>Deterministic safety or </a:t>
                </a:r>
                <a:r>
                  <a:rPr lang="en-US" dirty="0">
                    <a:solidFill>
                      <a:schemeClr val="tx1"/>
                    </a:solidFill>
                  </a:rPr>
                  <a:t>co-safety comparator for </a:t>
                </a:r>
                <a14:m>
                  <m:oMath xmlns:m="http://schemas.openxmlformats.org/officeDocument/2006/math">
                    <m:r>
                      <a:rPr lang="en-US" b="0"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𝜇</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𝑅</m:t>
                    </m:r>
                  </m:oMath>
                </a14:m>
                <a:r>
                  <a:rPr lang="en-US" dirty="0">
                    <a:solidFill>
                      <a:schemeClr val="tx1"/>
                    </a:solidFill>
                  </a:rPr>
                  <a:t> accepts </a:t>
                </a:r>
                <a14:m>
                  <m:oMath xmlns:m="http://schemas.openxmlformats.org/officeDocument/2006/math">
                    <m:r>
                      <a:rPr lang="en-US" b="0" i="1" smtClean="0">
                        <a:solidFill>
                          <a:schemeClr val="tx1"/>
                        </a:solidFill>
                        <a:latin typeface="Cambria Math" panose="02040503050406030204" pitchFamily="18" charset="0"/>
                      </a:rPr>
                      <m:t>𝐴</m:t>
                    </m:r>
                  </m:oMath>
                </a14:m>
                <a:r>
                  <a:rPr lang="en-US" dirty="0">
                    <a:solidFill>
                      <a:schemeClr val="tx1"/>
                    </a:solidFill>
                  </a:rPr>
                  <a:t> </a:t>
                </a:r>
                <a:r>
                  <a:rPr lang="en-US" dirty="0" err="1">
                    <a:solidFill>
                      <a:schemeClr val="tx1"/>
                    </a:solidFill>
                  </a:rPr>
                  <a:t>iff</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𝐷𝑆</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𝐴</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𝑣</m:t>
                    </m:r>
                  </m:oMath>
                </a14:m>
                <a:endParaRPr lang="en-US" dirty="0"/>
              </a:p>
            </p:txBody>
          </p:sp>
        </mc:Choice>
        <mc:Fallback xmlns="">
          <p:sp>
            <p:nvSpPr>
              <p:cNvPr id="75" name="TextBox 74">
                <a:extLst>
                  <a:ext uri="{FF2B5EF4-FFF2-40B4-BE49-F238E27FC236}">
                    <a16:creationId xmlns:a16="http://schemas.microsoft.com/office/drawing/2014/main" id="{7D60B253-E17A-4D05-8A71-D17BF1BC4EEA}"/>
                  </a:ext>
                </a:extLst>
              </p:cNvPr>
              <p:cNvSpPr txBox="1">
                <a:spLocks noRot="1" noChangeAspect="1" noMove="1" noResize="1" noEditPoints="1" noAdjustHandles="1" noChangeArrowheads="1" noChangeShapeType="1" noTextEdit="1"/>
              </p:cNvSpPr>
              <p:nvPr/>
            </p:nvSpPr>
            <p:spPr>
              <a:xfrm>
                <a:off x="6485392" y="1969292"/>
                <a:ext cx="2162880" cy="1477328"/>
              </a:xfrm>
              <a:prstGeom prst="rect">
                <a:avLst/>
              </a:prstGeom>
              <a:blipFill>
                <a:blip r:embed="rId5"/>
                <a:stretch>
                  <a:fillRect l="-2535" t="-206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6F7EE054-8F17-4B03-9874-A341569DB9D1}"/>
              </a:ext>
            </a:extLst>
          </p:cNvPr>
          <p:cNvSpPr/>
          <p:nvPr/>
        </p:nvSpPr>
        <p:spPr>
          <a:xfrm>
            <a:off x="347241" y="1701667"/>
            <a:ext cx="4592546" cy="2050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3B2A74D-71FE-41EC-9320-A85DD30D64F8}"/>
                  </a:ext>
                </a:extLst>
              </p:cNvPr>
              <p:cNvSpPr txBox="1"/>
              <p:nvPr/>
            </p:nvSpPr>
            <p:spPr>
              <a:xfrm>
                <a:off x="2477099" y="1857733"/>
                <a:ext cx="2577157" cy="1754326"/>
              </a:xfrm>
              <a:prstGeom prst="rect">
                <a:avLst/>
              </a:prstGeom>
              <a:noFill/>
            </p:spPr>
            <p:txBody>
              <a:bodyPr wrap="square" rtlCol="0">
                <a:spAutoFit/>
              </a:bodyPr>
              <a:lstStyle/>
              <a:p>
                <a:r>
                  <a:rPr lang="en-US" dirty="0">
                    <a:solidFill>
                      <a:schemeClr val="tx1"/>
                    </a:solidFill>
                  </a:rPr>
                  <a:t>Integer </a:t>
                </a:r>
                <a14:m>
                  <m:oMath xmlns:m="http://schemas.openxmlformats.org/officeDocument/2006/math">
                    <m:r>
                      <a:rPr lang="en-US" b="0" i="1" smtClean="0">
                        <a:solidFill>
                          <a:schemeClr val="tx1"/>
                        </a:solidFill>
                        <a:latin typeface="Cambria Math" panose="02040503050406030204" pitchFamily="18" charset="0"/>
                      </a:rPr>
                      <m:t>𝑑</m:t>
                    </m:r>
                    <m:r>
                      <a:rPr lang="en-US" b="0" i="1" smtClean="0">
                        <a:solidFill>
                          <a:schemeClr val="tx1"/>
                        </a:solidFill>
                        <a:latin typeface="Cambria Math" panose="02040503050406030204" pitchFamily="18" charset="0"/>
                      </a:rPr>
                      <m:t>&gt;1</m:t>
                    </m:r>
                  </m:oMath>
                </a14:m>
                <a:r>
                  <a:rPr lang="en-US" dirty="0">
                    <a:solidFill>
                      <a:schemeClr val="tx1"/>
                    </a:solidFill>
                  </a:rPr>
                  <a:t>, </a:t>
                </a:r>
              </a:p>
              <a:p>
                <a:r>
                  <a:rPr lang="en-US" dirty="0">
                    <a:solidFill>
                      <a:schemeClr val="tx1"/>
                    </a:solidFill>
                  </a:rPr>
                  <a:t>Threshold </a:t>
                </a:r>
                <a14:m>
                  <m:oMath xmlns:m="http://schemas.openxmlformats.org/officeDocument/2006/math">
                    <m:r>
                      <a:rPr lang="en-US" b="0" i="1" smtClean="0">
                        <a:solidFill>
                          <a:schemeClr val="tx1"/>
                        </a:solidFill>
                        <a:latin typeface="Cambria Math" panose="02040503050406030204" pitchFamily="18" charset="0"/>
                      </a:rPr>
                      <m:t>𝑣</m:t>
                    </m:r>
                  </m:oMath>
                </a14:m>
                <a:endParaRPr lang="en-US" dirty="0">
                  <a:solidFill>
                    <a:schemeClr val="tx1"/>
                  </a:solidFill>
                </a:endParaRPr>
              </a:p>
              <a:p>
                <a:r>
                  <a:rPr lang="en-US" dirty="0">
                    <a:solidFill>
                      <a:schemeClr val="tx1"/>
                    </a:solidFill>
                  </a:rPr>
                  <a:t>Maximum of absolute value of   weights </a:t>
                </a:r>
                <a14:m>
                  <m:oMath xmlns:m="http://schemas.openxmlformats.org/officeDocument/2006/math">
                    <m:r>
                      <a:rPr lang="en-US" b="0" i="1" smtClean="0">
                        <a:solidFill>
                          <a:schemeClr val="tx1"/>
                        </a:solidFill>
                        <a:latin typeface="Cambria Math" panose="02040503050406030204" pitchFamily="18" charset="0"/>
                      </a:rPr>
                      <m:t>𝜇</m:t>
                    </m:r>
                  </m:oMath>
                </a14:m>
                <a:endParaRPr lang="en-US" b="0" dirty="0">
                  <a:solidFill>
                    <a:schemeClr val="tx1"/>
                  </a:solidFill>
                </a:endParaRPr>
              </a:p>
              <a:p>
                <a:r>
                  <a:rPr lang="en-US" u="sng" dirty="0">
                    <a:solidFill>
                      <a:schemeClr val="tx1"/>
                    </a:solidFill>
                  </a:rPr>
                  <a:t>Goal</a:t>
                </a:r>
                <a:r>
                  <a:rPr lang="en-US" dirty="0">
                    <a:solidFill>
                      <a:schemeClr val="tx1"/>
                    </a:solidFill>
                  </a:rPr>
                  <a:t>: Ensure that cost play </a:t>
                </a:r>
                <a14:m>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𝑣</m:t>
                    </m:r>
                  </m:oMath>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F3B2A74D-71FE-41EC-9320-A85DD30D64F8}"/>
                  </a:ext>
                </a:extLst>
              </p:cNvPr>
              <p:cNvSpPr txBox="1">
                <a:spLocks noRot="1" noChangeAspect="1" noMove="1" noResize="1" noEditPoints="1" noAdjustHandles="1" noChangeArrowheads="1" noChangeShapeType="1" noTextEdit="1"/>
              </p:cNvSpPr>
              <p:nvPr/>
            </p:nvSpPr>
            <p:spPr>
              <a:xfrm>
                <a:off x="2477099" y="1857733"/>
                <a:ext cx="2577157" cy="1754326"/>
              </a:xfrm>
              <a:prstGeom prst="rect">
                <a:avLst/>
              </a:prstGeom>
              <a:blipFill>
                <a:blip r:embed="rId6"/>
                <a:stretch>
                  <a:fillRect l="-1891" t="-2083"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B2D962-3DA8-468F-BE11-14D55394F6D5}"/>
                  </a:ext>
                </a:extLst>
              </p:cNvPr>
              <p:cNvSpPr txBox="1"/>
              <p:nvPr/>
            </p:nvSpPr>
            <p:spPr>
              <a:xfrm>
                <a:off x="911283" y="4088544"/>
                <a:ext cx="10515600" cy="2302233"/>
              </a:xfrm>
              <a:prstGeom prst="rect">
                <a:avLst/>
              </a:prstGeom>
              <a:solidFill>
                <a:schemeClr val="accent4">
                  <a:lumMod val="20000"/>
                  <a:lumOff val="80000"/>
                </a:schemeClr>
              </a:solidFill>
            </p:spPr>
            <p:txBody>
              <a:bodyPr wrap="square" rtlCol="0">
                <a:spAutoFit/>
              </a:bodyPr>
              <a:lstStyle/>
              <a:p>
                <a:r>
                  <a:rPr lang="en-US" sz="2800" b="1" dirty="0"/>
                  <a:t>Theorem: </a:t>
                </a:r>
                <a:r>
                  <a:rPr lang="en-US" sz="2800" dirty="0"/>
                  <a:t>For integer discount factors, </a:t>
                </a:r>
              </a:p>
              <a:p>
                <a:r>
                  <a:rPr lang="en-US" sz="2800" dirty="0"/>
                  <a:t>1. DS </a:t>
                </a:r>
                <a:r>
                  <a:rPr lang="en-US" sz="2800" dirty="0">
                    <a:solidFill>
                      <a:schemeClr val="tx1"/>
                    </a:solidFill>
                  </a:rPr>
                  <a:t>games reduce to a game with safety/co-safety winning condition</a:t>
                </a:r>
              </a:p>
              <a:p>
                <a:r>
                  <a:rPr lang="en-US" sz="2800" dirty="0">
                    <a:solidFill>
                      <a:schemeClr val="tx1"/>
                    </a:solidFill>
                  </a:rPr>
                  <a:t>2. DS games solved in </a:t>
                </a:r>
                <a14:m>
                  <m:oMath xmlns:m="http://schemas.openxmlformats.org/officeDocument/2006/math">
                    <m:r>
                      <a:rPr lang="en-US" sz="2800" i="1">
                        <a:solidFill>
                          <a:schemeClr val="tx1"/>
                        </a:solidFill>
                        <a:latin typeface="Cambria Math" panose="02040503050406030204" pitchFamily="18" charset="0"/>
                      </a:rPr>
                      <m:t>𝑂</m:t>
                    </m:r>
                    <m:d>
                      <m:dPr>
                        <m:ctrlPr>
                          <a:rPr lang="en-US" sz="2800" i="1">
                            <a:solidFill>
                              <a:schemeClr val="tx1"/>
                            </a:solidFill>
                            <a:latin typeface="Cambria Math" panose="02040503050406030204" pitchFamily="18" charset="0"/>
                          </a:rPr>
                        </m:ctrlPr>
                      </m:dPr>
                      <m:e>
                        <m:d>
                          <m:dPr>
                            <m:ctrlPr>
                              <a:rPr lang="en-US" sz="2800" i="1">
                                <a:solidFill>
                                  <a:schemeClr val="tx1"/>
                                </a:solidFill>
                                <a:latin typeface="Cambria Math" panose="02040503050406030204" pitchFamily="18" charset="0"/>
                              </a:rPr>
                            </m:ctrlPr>
                          </m:dPr>
                          <m:e>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𝑉</m:t>
                                </m:r>
                              </m:e>
                            </m:d>
                            <m:r>
                              <a:rPr lang="en-US" sz="2800" i="1">
                                <a:solidFill>
                                  <a:schemeClr val="tx1"/>
                                </a:solidFill>
                                <a:latin typeface="Cambria Math" panose="02040503050406030204" pitchFamily="18" charset="0"/>
                              </a:rPr>
                              <m:t>+</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𝐸</m:t>
                                </m:r>
                              </m:e>
                            </m:d>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𝜇</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e>
                    </m:d>
                  </m:oMath>
                </a14:m>
                <a:r>
                  <a:rPr lang="en-US" sz="2800" dirty="0">
                    <a:solidFill>
                      <a:schemeClr val="tx1"/>
                    </a:solidFill>
                  </a:rPr>
                  <a:t> where threshold </a:t>
                </a:r>
                <a14:m>
                  <m:oMath xmlns:m="http://schemas.openxmlformats.org/officeDocument/2006/math">
                    <m:r>
                      <a:rPr lang="en-US" sz="2800" i="1">
                        <a:solidFill>
                          <a:schemeClr val="tx1"/>
                        </a:solidFill>
                        <a:latin typeface="Cambria Math" panose="02040503050406030204" pitchFamily="18" charset="0"/>
                      </a:rPr>
                      <m:t>𝑣</m:t>
                    </m:r>
                  </m:oMath>
                </a14:m>
                <a:r>
                  <a:rPr lang="en-US" sz="2800" dirty="0">
                    <a:solidFill>
                      <a:schemeClr val="tx1"/>
                    </a:solidFill>
                  </a:rPr>
                  <a:t> has an </a:t>
                </a:r>
                <a14:m>
                  <m:oMath xmlns:m="http://schemas.openxmlformats.org/officeDocument/2006/math">
                    <m:r>
                      <a:rPr lang="en-US" sz="2800" i="1">
                        <a:solidFill>
                          <a:schemeClr val="tx1"/>
                        </a:solidFill>
                        <a:latin typeface="Cambria Math" panose="02040503050406030204" pitchFamily="18" charset="0"/>
                      </a:rPr>
                      <m:t>𝑛</m:t>
                    </m:r>
                  </m:oMath>
                </a14:m>
                <a:r>
                  <a:rPr lang="en-US" sz="2800" dirty="0">
                    <a:solidFill>
                      <a:schemeClr val="tx1"/>
                    </a:solidFill>
                  </a:rPr>
                  <a:t>-bit representation</a:t>
                </a:r>
              </a:p>
              <a:p>
                <a:pPr marL="914400" lvl="1" indent="-457200">
                  <a:buFont typeface="Arial" panose="020B0604020202020204" pitchFamily="34" charset="0"/>
                  <a:buChar char="•"/>
                </a:pPr>
                <a:r>
                  <a:rPr lang="en-US" sz="2400" dirty="0"/>
                  <a:t>Value iteration requires </a:t>
                </a:r>
                <a14:m>
                  <m:oMath xmlns:m="http://schemas.openxmlformats.org/officeDocument/2006/math">
                    <m:r>
                      <m:rPr>
                        <m:sty m:val="p"/>
                      </m:rPr>
                      <a:rPr lang="en-US" sz="2400" b="0" i="0" smtClean="0">
                        <a:latin typeface="Cambria Math" panose="02040503050406030204" pitchFamily="18" charset="0"/>
                      </a:rPr>
                      <m:t>Ω</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e>
                          <m:sup>
                            <m:r>
                              <a:rPr lang="en-US" sz="2400" b="0" i="1" smtClean="0">
                                <a:latin typeface="Cambria Math" panose="02040503050406030204" pitchFamily="18" charset="0"/>
                              </a:rPr>
                              <m:t>2</m:t>
                            </m:r>
                          </m:sup>
                        </m:sSup>
                      </m:e>
                    </m:d>
                  </m:oMath>
                </a14:m>
                <a:r>
                  <a:rPr lang="en-US" sz="2400" dirty="0"/>
                  <a:t> iterations</a:t>
                </a:r>
              </a:p>
            </p:txBody>
          </p:sp>
        </mc:Choice>
        <mc:Fallback xmlns="">
          <p:sp>
            <p:nvSpPr>
              <p:cNvPr id="27" name="TextBox 26">
                <a:extLst>
                  <a:ext uri="{FF2B5EF4-FFF2-40B4-BE49-F238E27FC236}">
                    <a16:creationId xmlns:a16="http://schemas.microsoft.com/office/drawing/2014/main" id="{83B2D962-3DA8-468F-BE11-14D55394F6D5}"/>
                  </a:ext>
                </a:extLst>
              </p:cNvPr>
              <p:cNvSpPr txBox="1">
                <a:spLocks noRot="1" noChangeAspect="1" noMove="1" noResize="1" noEditPoints="1" noAdjustHandles="1" noChangeArrowheads="1" noChangeShapeType="1" noTextEdit="1"/>
              </p:cNvSpPr>
              <p:nvPr/>
            </p:nvSpPr>
            <p:spPr>
              <a:xfrm>
                <a:off x="911283" y="4088544"/>
                <a:ext cx="10515600" cy="2302233"/>
              </a:xfrm>
              <a:prstGeom prst="rect">
                <a:avLst/>
              </a:prstGeom>
              <a:blipFill>
                <a:blip r:embed="rId7"/>
                <a:stretch>
                  <a:fillRect l="-1159" t="-2653" b="-2653"/>
                </a:stretch>
              </a:blipFill>
            </p:spPr>
            <p:txBody>
              <a:bodyPr/>
              <a:lstStyle/>
              <a:p>
                <a:r>
                  <a:rPr lang="en-US">
                    <a:noFill/>
                  </a:rPr>
                  <a:t> </a:t>
                </a:r>
              </a:p>
            </p:txBody>
          </p:sp>
        </mc:Fallback>
      </mc:AlternateContent>
    </p:spTree>
    <p:extLst>
      <p:ext uri="{BB962C8B-B14F-4D97-AF65-F5344CB8AC3E}">
        <p14:creationId xmlns:p14="http://schemas.microsoft.com/office/powerpoint/2010/main" val="240999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using Automata</a:t>
            </a:r>
            <a:br>
              <a:rPr lang="en-US" dirty="0"/>
            </a:br>
            <a:r>
              <a:rPr lang="en-US" sz="1800" dirty="0"/>
              <a:t>[</a:t>
            </a:r>
            <a:r>
              <a:rPr lang="en-US" sz="1800" b="1" dirty="0"/>
              <a:t>Bansal</a:t>
            </a:r>
            <a:r>
              <a:rPr lang="en-US" sz="1800" dirty="0"/>
              <a:t>, Chaudhuri, and </a:t>
            </a:r>
            <a:r>
              <a:rPr lang="en-US" sz="1800" dirty="0" err="1"/>
              <a:t>Vardi</a:t>
            </a:r>
            <a:r>
              <a:rPr lang="en-US" sz="1800" dirty="0"/>
              <a:t>. </a:t>
            </a:r>
            <a:r>
              <a:rPr lang="en-US" sz="1800" dirty="0" err="1"/>
              <a:t>FoSSaCS</a:t>
            </a:r>
            <a:r>
              <a:rPr lang="en-US" sz="1800" dirty="0"/>
              <a:t> 2018] [</a:t>
            </a:r>
            <a:r>
              <a:rPr lang="en-US" sz="1800" b="1" dirty="0"/>
              <a:t>Bansal</a:t>
            </a:r>
            <a:r>
              <a:rPr lang="en-US" sz="1800" dirty="0"/>
              <a:t> and </a:t>
            </a:r>
            <a:r>
              <a:rPr lang="en-US" sz="1800" dirty="0" err="1"/>
              <a:t>Vardi</a:t>
            </a:r>
            <a:r>
              <a:rPr lang="en-US" sz="1800" dirty="0"/>
              <a:t>. CAV 2019]</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CFC0BB0-C9AC-0C4D-97A0-E177DE0A1D9E}"/>
                  </a:ext>
                </a:extLst>
              </p:cNvPr>
              <p:cNvSpPr>
                <a:spLocks noGrp="1"/>
              </p:cNvSpPr>
              <p:nvPr>
                <p:ph idx="1"/>
              </p:nvPr>
            </p:nvSpPr>
            <p:spPr>
              <a:xfrm>
                <a:off x="838200" y="1763840"/>
                <a:ext cx="10515600" cy="4351338"/>
              </a:xfrm>
            </p:spPr>
            <p:txBody>
              <a:bodyPr>
                <a:normAutofit/>
              </a:bodyPr>
              <a:lstStyle/>
              <a:p>
                <a:pPr marL="0" indent="0">
                  <a:buNone/>
                </a:pPr>
                <a:r>
                  <a:rPr lang="en-US" sz="2400" dirty="0"/>
                  <a:t>Given, discount factor </a:t>
                </a:r>
                <a14:m>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&gt;1</m:t>
                    </m:r>
                  </m:oMath>
                </a14:m>
                <a:r>
                  <a:rPr lang="en-US" sz="2400" dirty="0">
                    <a:solidFill>
                      <a:srgbClr val="7030A0"/>
                    </a:solidFill>
                  </a:rPr>
                  <a:t>, Comparator</a:t>
                </a:r>
                <a:r>
                  <a:rPr lang="en-US" sz="2400" dirty="0"/>
                  <a:t> </a:t>
                </a:r>
                <a:r>
                  <a:rPr lang="en-US" sz="2400" dirty="0">
                    <a:solidFill>
                      <a:schemeClr val="tx1"/>
                    </a:solidFill>
                  </a:rPr>
                  <a:t>accepts a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𝐵</m:t>
                    </m:r>
                    <m:r>
                      <a:rPr lang="en-US" sz="2400" b="0" i="1" smtClean="0">
                        <a:solidFill>
                          <a:schemeClr val="tx1"/>
                        </a:solidFill>
                        <a:latin typeface="Cambria Math" panose="02040503050406030204" pitchFamily="18" charset="0"/>
                      </a:rPr>
                      <m:t>) </m:t>
                    </m:r>
                  </m:oMath>
                </a14:m>
                <a:r>
                  <a:rPr lang="en-US" sz="2400" dirty="0" err="1"/>
                  <a:t>iff</a:t>
                </a:r>
                <a:r>
                  <a:rPr lang="en-US" sz="2400" dirty="0"/>
                  <a:t> </a:t>
                </a:r>
                <a14:m>
                  <m:oMath xmlns:m="http://schemas.openxmlformats.org/officeDocument/2006/math">
                    <m:r>
                      <a:rPr lang="en-US" sz="2400" b="0" i="1" smtClean="0">
                        <a:solidFill>
                          <a:schemeClr val="accent5">
                            <a:lumMod val="75000"/>
                          </a:schemeClr>
                        </a:solidFill>
                        <a:latin typeface="Cambria Math" panose="02040503050406030204" pitchFamily="18" charset="0"/>
                      </a:rPr>
                      <m:t>𝐷𝑆</m:t>
                    </m:r>
                    <m:d>
                      <m:dPr>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𝐴</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𝑑</m:t>
                        </m:r>
                      </m:e>
                    </m:d>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𝐷𝑆</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𝐵</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𝑑</m:t>
                    </m:r>
                    <m:r>
                      <a:rPr lang="en-US" sz="2400" b="0" i="1" smtClean="0">
                        <a:solidFill>
                          <a:schemeClr val="accent5">
                            <a:lumMod val="75000"/>
                          </a:schemeClr>
                        </a:solidFill>
                        <a:latin typeface="Cambria Math" panose="02040503050406030204" pitchFamily="18" charset="0"/>
                      </a:rPr>
                      <m:t>)</m:t>
                    </m:r>
                  </m:oMath>
                </a14:m>
                <a:endParaRPr lang="en-US" sz="2400" dirty="0">
                  <a:solidFill>
                    <a:srgbClr val="7030A0"/>
                  </a:solidFill>
                </a:endParaRPr>
              </a:p>
              <a:p>
                <a:pPr marL="0" indent="0">
                  <a:buNone/>
                </a:pPr>
                <a:endParaRPr lang="en-US" sz="2400" dirty="0">
                  <a:solidFill>
                    <a:srgbClr val="7030A0"/>
                  </a:solidFill>
                </a:endParaRPr>
              </a:p>
              <a:p>
                <a:pPr marL="0" indent="0">
                  <a:buNone/>
                </a:pPr>
                <a:r>
                  <a:rPr lang="en-US" sz="2400" dirty="0"/>
                  <a:t>For </a:t>
                </a:r>
                <a:r>
                  <a:rPr lang="en-US" sz="2400" dirty="0">
                    <a:solidFill>
                      <a:srgbClr val="7030A0"/>
                    </a:solidFill>
                  </a:rPr>
                  <a:t>integer discount factors, </a:t>
                </a:r>
              </a:p>
              <a:p>
                <a:pPr lvl="1"/>
                <a14:m>
                  <m:oMath xmlns:m="http://schemas.openxmlformats.org/officeDocument/2006/math">
                    <m:r>
                      <a:rPr lang="en-US" sz="2000" i="1" smtClean="0">
                        <a:latin typeface="Cambria Math" charset="0"/>
                      </a:rPr>
                      <m:t>𝐷</m:t>
                    </m:r>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charset="0"/>
                          </a:rPr>
                          <m:t>𝐴</m:t>
                        </m:r>
                        <m:r>
                          <a:rPr lang="en-US" sz="2000" i="1">
                            <a:latin typeface="Cambria Math" panose="02040503050406030204" pitchFamily="18" charset="0"/>
                          </a:rPr>
                          <m:t>,</m:t>
                        </m:r>
                        <m:r>
                          <a:rPr lang="en-US" sz="2000" i="1">
                            <a:latin typeface="Cambria Math" panose="02040503050406030204" pitchFamily="18" charset="0"/>
                          </a:rPr>
                          <m:t>𝑑</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0</m:t>
                        </m:r>
                      </m:sub>
                    </m:sSub>
                    <m:r>
                      <a:rPr lang="en-US" sz="2000" i="1">
                        <a:latin typeface="Cambria Math"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1</m:t>
                            </m:r>
                          </m:sub>
                        </m:sSub>
                      </m:num>
                      <m:den>
                        <m:r>
                          <a:rPr lang="en-US" sz="2000" i="1">
                            <a:latin typeface="Cambria Math" charset="0"/>
                          </a:rPr>
                          <m:t>𝑑</m:t>
                        </m:r>
                      </m:den>
                    </m:f>
                    <m:r>
                      <a:rPr lang="en-US" sz="2000" i="1">
                        <a:latin typeface="Cambria Math"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2</m:t>
                            </m:r>
                          </m:sub>
                        </m:sSub>
                      </m:num>
                      <m:den>
                        <m:sSup>
                          <m:sSupPr>
                            <m:ctrlPr>
                              <a:rPr lang="en-US" sz="2000" i="1">
                                <a:latin typeface="Cambria Math" panose="02040503050406030204" pitchFamily="18" charset="0"/>
                              </a:rPr>
                            </m:ctrlPr>
                          </m:sSupPr>
                          <m:e>
                            <m:r>
                              <a:rPr lang="en-US" sz="2000" i="1">
                                <a:latin typeface="Cambria Math" charset="0"/>
                              </a:rPr>
                              <m:t>𝑑</m:t>
                            </m:r>
                          </m:e>
                          <m:sup>
                            <m:r>
                              <a:rPr lang="en-US" sz="2000" i="1">
                                <a:latin typeface="Cambria Math" charset="0"/>
                              </a:rPr>
                              <m:t>2</m:t>
                            </m:r>
                          </m:sup>
                        </m:sSup>
                      </m:den>
                    </m:f>
                    <m:r>
                      <a:rPr lang="en-US" sz="2000" i="1">
                        <a:latin typeface="Cambria Math" charset="0"/>
                      </a:rPr>
                      <m:t>+…</m:t>
                    </m:r>
                    <m:r>
                      <a:rPr lang="en-US" sz="2000" i="1">
                        <a:latin typeface="Cambria Math" panose="02040503050406030204" pitchFamily="18" charset="0"/>
                      </a:rPr>
                      <m:t>= </m:t>
                    </m:r>
                    <m:r>
                      <a:rPr lang="en-US" sz="2000" i="1">
                        <a:latin typeface="Cambria Math" charset="0"/>
                      </a:rPr>
                      <m:t>  </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0</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1</m:t>
                                </m:r>
                              </m:sub>
                            </m:sSub>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2</m:t>
                                </m:r>
                              </m:sub>
                            </m:sSub>
                            <m:r>
                              <a:rPr lang="en-US" sz="2000" i="1">
                                <a:latin typeface="Cambria Math" charset="0"/>
                              </a:rPr>
                              <m:t>…</m:t>
                            </m:r>
                          </m:e>
                        </m:d>
                      </m:e>
                      <m:sub>
                        <m:r>
                          <a:rPr lang="en-US" sz="2000" i="1">
                            <a:latin typeface="Cambria Math" charset="0"/>
                          </a:rPr>
                          <m:t>𝑑</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𝐴</m:t>
                        </m:r>
                      </m:e>
                      <m:sub>
                        <m:r>
                          <a:rPr lang="en-US" sz="2000" i="1">
                            <a:latin typeface="Cambria Math" charset="0"/>
                          </a:rPr>
                          <m:t>𝑑</m:t>
                        </m:r>
                      </m:sub>
                    </m:sSub>
                  </m:oMath>
                </a14:m>
                <a:endParaRPr lang="en-US" sz="2000" dirty="0"/>
              </a:p>
              <a:p>
                <a:pPr lvl="1"/>
                <a14:m>
                  <m:oMath xmlns:m="http://schemas.openxmlformats.org/officeDocument/2006/math">
                    <m:r>
                      <a:rPr lang="en-US" sz="2000" i="1">
                        <a:latin typeface="Cambria Math" charset="0"/>
                      </a:rPr>
                      <m:t>𝐷</m:t>
                    </m:r>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charset="0"/>
                          </a:rPr>
                          <m:t>𝐴</m:t>
                        </m:r>
                        <m:r>
                          <a:rPr lang="en-US" sz="2000" i="1">
                            <a:latin typeface="Cambria Math" panose="02040503050406030204" pitchFamily="18" charset="0"/>
                          </a:rPr>
                          <m:t>,</m:t>
                        </m:r>
                        <m:r>
                          <a:rPr lang="en-US" sz="2000" i="1">
                            <a:latin typeface="Cambria Math" panose="02040503050406030204" pitchFamily="18" charset="0"/>
                          </a:rPr>
                          <m:t>𝑑</m:t>
                        </m:r>
                      </m:e>
                    </m:d>
                    <m:r>
                      <a:rPr lang="en-US" sz="2000" i="1">
                        <a:latin typeface="Cambria Math" charset="0"/>
                      </a:rPr>
                      <m:t>≤ </m:t>
                    </m:r>
                    <m:r>
                      <a:rPr lang="en-US" sz="2000" i="1">
                        <a:latin typeface="Cambria Math" charset="0"/>
                      </a:rPr>
                      <m:t>𝐷𝑆</m:t>
                    </m:r>
                    <m:r>
                      <a:rPr lang="en-US" sz="2000" i="1">
                        <a:latin typeface="Cambria Math" charset="0"/>
                      </a:rPr>
                      <m:t>(</m:t>
                    </m:r>
                    <m:r>
                      <a:rPr lang="en-US" sz="2000" i="1">
                        <a:latin typeface="Cambria Math" charset="0"/>
                      </a:rPr>
                      <m:t>𝐵</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charset="0"/>
                      </a:rPr>
                      <m:t>) </m:t>
                    </m:r>
                    <m:r>
                      <m:rPr>
                        <m:nor/>
                      </m:rPr>
                      <a:rPr lang="en-US" sz="2000">
                        <a:latin typeface="Cambria Math" charset="0"/>
                      </a:rPr>
                      <m:t>iff</m:t>
                    </m:r>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𝐴</m:t>
                        </m:r>
                      </m:e>
                      <m:sub>
                        <m:r>
                          <a:rPr lang="en-US" sz="2000" i="1">
                            <a:latin typeface="Cambria Math" charset="0"/>
                          </a:rPr>
                          <m:t>𝑑</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𝐵</m:t>
                        </m:r>
                      </m:e>
                      <m:sub>
                        <m:r>
                          <a:rPr lang="en-US" sz="2000" i="1">
                            <a:latin typeface="Cambria Math" charset="0"/>
                          </a:rPr>
                          <m:t>𝑑</m:t>
                        </m:r>
                      </m:sub>
                    </m:sSub>
                  </m:oMath>
                </a14:m>
                <a:endParaRPr lang="en-US" sz="2000" dirty="0"/>
              </a:p>
              <a:p>
                <a:pPr lvl="1"/>
                <a:r>
                  <a:rPr lang="en-US" sz="2000" dirty="0"/>
                  <a:t>Is there </a:t>
                </a:r>
                <a14:m>
                  <m:oMath xmlns:m="http://schemas.openxmlformats.org/officeDocument/2006/math">
                    <m:r>
                      <a:rPr lang="en-US" sz="2000" i="1">
                        <a:latin typeface="Cambria Math" panose="02040503050406030204" pitchFamily="18" charset="0"/>
                      </a:rPr>
                      <m:t>𝐶</m:t>
                    </m:r>
                  </m:oMath>
                </a14:m>
                <a:r>
                  <a:rPr lang="en-US" sz="2000" dirty="0"/>
                  <a:t> </a:t>
                </a:r>
                <a:r>
                  <a:rPr lang="en-US" sz="2000" dirty="0" err="1"/>
                  <a:t>s.t.</a:t>
                </a:r>
                <a:r>
                  <a:rPr lang="en-US" sz="2000" dirty="0"/>
                  <a:t> </a:t>
                </a:r>
                <a14:m>
                  <m:oMath xmlns:m="http://schemas.openxmlformats.org/officeDocument/2006/math">
                    <m:r>
                      <a:rPr lang="en-US" sz="2000" i="1">
                        <a:latin typeface="Cambria Math" panose="02040503050406030204" pitchFamily="18" charset="0"/>
                      </a:rPr>
                      <m:t>𝐷𝑆</m:t>
                    </m:r>
                    <m:d>
                      <m:dPr>
                        <m:ctrlPr>
                          <a:rPr lang="en-US" sz="2000" i="1">
                            <a:latin typeface="Cambria Math" panose="02040503050406030204" pitchFamily="18" charset="0"/>
                          </a:rPr>
                        </m:ctrlPr>
                      </m:dPr>
                      <m:e>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𝑑</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𝑑</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𝑑</m:t>
                        </m:r>
                      </m:sub>
                    </m:sSub>
                    <m:r>
                      <a:rPr lang="en-US" sz="2000" b="0" i="1" smtClean="0">
                        <a:latin typeface="Cambria Math" panose="02040503050406030204" pitchFamily="18" charset="0"/>
                      </a:rPr>
                      <m:t>≥0</m:t>
                    </m:r>
                  </m:oMath>
                </a14:m>
                <a:r>
                  <a:rPr lang="en-US" sz="2000" dirty="0"/>
                  <a:t>? </a:t>
                </a:r>
              </a:p>
              <a:p>
                <a:pPr marL="0" indent="0">
                  <a:buNone/>
                </a:pPr>
                <a:endParaRPr lang="en-US" sz="2400" dirty="0">
                  <a:solidFill>
                    <a:srgbClr val="7030A0"/>
                  </a:solidFill>
                </a:endParaRPr>
              </a:p>
            </p:txBody>
          </p:sp>
        </mc:Choice>
        <mc:Fallback xmlns="">
          <p:sp>
            <p:nvSpPr>
              <p:cNvPr id="5" name="Content Placeholder 4">
                <a:extLst>
                  <a:ext uri="{FF2B5EF4-FFF2-40B4-BE49-F238E27FC236}">
                    <a16:creationId xmlns:a16="http://schemas.microsoft.com/office/drawing/2014/main" id="{0CFC0BB0-C9AC-0C4D-97A0-E177DE0A1D9E}"/>
                  </a:ext>
                </a:extLst>
              </p:cNvPr>
              <p:cNvSpPr>
                <a:spLocks noGrp="1" noRot="1" noChangeAspect="1" noMove="1" noResize="1" noEditPoints="1" noAdjustHandles="1" noChangeArrowheads="1" noChangeShapeType="1" noTextEdit="1"/>
              </p:cNvSpPr>
              <p:nvPr>
                <p:ph idx="1"/>
              </p:nvPr>
            </p:nvSpPr>
            <p:spPr>
              <a:xfrm>
                <a:off x="838200" y="1763840"/>
                <a:ext cx="10515600" cy="4351338"/>
              </a:xfrm>
              <a:blipFill>
                <a:blip r:embed="rId3"/>
                <a:stretch>
                  <a:fillRect l="-928" t="-196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3F0A5CB-F8BF-4E77-BDBB-208CD784737A}"/>
              </a:ext>
            </a:extLst>
          </p:cNvPr>
          <p:cNvSpPr>
            <a:spLocks noGrp="1"/>
          </p:cNvSpPr>
          <p:nvPr>
            <p:ph type="sldNum" sz="quarter" idx="12"/>
          </p:nvPr>
        </p:nvSpPr>
        <p:spPr/>
        <p:txBody>
          <a:bodyPr/>
          <a:lstStyle/>
          <a:p>
            <a:fld id="{E6F4C1C6-CC70-47E1-850A-1CEBF778435A}" type="slidenum">
              <a:rPr lang="en-US" smtClean="0"/>
              <a:t>12</a:t>
            </a:fld>
            <a:endParaRPr lang="en-US"/>
          </a:p>
        </p:txBody>
      </p:sp>
      <p:sp>
        <p:nvSpPr>
          <p:cNvPr id="7" name="TextBox 6">
            <a:extLst>
              <a:ext uri="{FF2B5EF4-FFF2-40B4-BE49-F238E27FC236}">
                <a16:creationId xmlns:a16="http://schemas.microsoft.com/office/drawing/2014/main" id="{58B3977B-9F98-4D0D-83C9-2279A3D7F9D3}"/>
              </a:ext>
            </a:extLst>
          </p:cNvPr>
          <p:cNvSpPr txBox="1"/>
          <p:nvPr/>
        </p:nvSpPr>
        <p:spPr>
          <a:xfrm>
            <a:off x="7626981" y="3607788"/>
            <a:ext cx="4027989" cy="369332"/>
          </a:xfrm>
          <a:prstGeom prst="rect">
            <a:avLst/>
          </a:prstGeom>
          <a:noFill/>
        </p:spPr>
        <p:txBody>
          <a:bodyPr wrap="square" rtlCol="0">
            <a:spAutoFit/>
          </a:bodyPr>
          <a:lstStyle/>
          <a:p>
            <a:r>
              <a:rPr lang="en-US" dirty="0">
                <a:solidFill>
                  <a:srgbClr val="FF0000"/>
                </a:solidFill>
              </a:rPr>
              <a:t>Caveat: Difference of infinite sequences?</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E099E5-CF6C-4A7D-8F68-E5E6AD35FE18}"/>
                  </a:ext>
                </a:extLst>
              </p:cNvPr>
              <p:cNvSpPr txBox="1"/>
              <p:nvPr/>
            </p:nvSpPr>
            <p:spPr>
              <a:xfrm>
                <a:off x="9166415" y="3264692"/>
                <a:ext cx="2325637" cy="369332"/>
              </a:xfrm>
              <a:prstGeom prst="rect">
                <a:avLst/>
              </a:prstGeom>
              <a:noFill/>
            </p:spPr>
            <p:txBody>
              <a:bodyPr wrap="none" rtlCol="0">
                <a:spAutoFit/>
              </a:bodyPr>
              <a:lstStyle/>
              <a:p>
                <a:r>
                  <a:rPr lang="en-US" dirty="0">
                    <a:solidFill>
                      <a:srgbClr val="FF0000"/>
                    </a:solidFill>
                  </a:rPr>
                  <a:t>Caveat: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𝑑</m:t>
                    </m:r>
                  </m:oMath>
                </a14:m>
                <a:r>
                  <a:rPr lang="en-US" dirty="0">
                    <a:solidFill>
                      <a:srgbClr val="FF0000"/>
                    </a:solidFill>
                  </a:rPr>
                  <a:t> and -</a:t>
                </a:r>
                <a:r>
                  <a:rPr lang="en-US" dirty="0" err="1">
                    <a:solidFill>
                      <a:srgbClr val="FF0000"/>
                    </a:solidFill>
                  </a:rPr>
                  <a:t>ve</a:t>
                </a:r>
                <a:endParaRPr lang="en-US" dirty="0"/>
              </a:p>
            </p:txBody>
          </p:sp>
        </mc:Choice>
        <mc:Fallback xmlns="">
          <p:sp>
            <p:nvSpPr>
              <p:cNvPr id="9" name="TextBox 8">
                <a:extLst>
                  <a:ext uri="{FF2B5EF4-FFF2-40B4-BE49-F238E27FC236}">
                    <a16:creationId xmlns:a16="http://schemas.microsoft.com/office/drawing/2014/main" id="{23E099E5-CF6C-4A7D-8F68-E5E6AD35FE18}"/>
                  </a:ext>
                </a:extLst>
              </p:cNvPr>
              <p:cNvSpPr txBox="1">
                <a:spLocks noRot="1" noChangeAspect="1" noMove="1" noResize="1" noEditPoints="1" noAdjustHandles="1" noChangeArrowheads="1" noChangeShapeType="1" noTextEdit="1"/>
              </p:cNvSpPr>
              <p:nvPr/>
            </p:nvSpPr>
            <p:spPr>
              <a:xfrm>
                <a:off x="9166415" y="3264692"/>
                <a:ext cx="2325637" cy="369332"/>
              </a:xfrm>
              <a:prstGeom prst="rect">
                <a:avLst/>
              </a:prstGeom>
              <a:blipFill>
                <a:blip r:embed="rId4"/>
                <a:stretch>
                  <a:fillRect l="-2362" t="-10000" r="-1575" b="-26667"/>
                </a:stretch>
              </a:blipFill>
            </p:spPr>
            <p:txBody>
              <a:bodyPr/>
              <a:lstStyle/>
              <a:p>
                <a:r>
                  <a:rPr lang="en-US">
                    <a:noFill/>
                  </a:rPr>
                  <a:t> </a:t>
                </a:r>
              </a:p>
            </p:txBody>
          </p:sp>
        </mc:Fallback>
      </mc:AlternateContent>
    </p:spTree>
    <p:extLst>
      <p:ext uri="{BB962C8B-B14F-4D97-AF65-F5344CB8AC3E}">
        <p14:creationId xmlns:p14="http://schemas.microsoft.com/office/powerpoint/2010/main" val="35433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CB3D2A6-8039-254F-97F3-994A35087B5E}" type="slidenum">
              <a:rPr lang="en-US" smtClean="0"/>
              <a:t>13</a:t>
            </a:fld>
            <a:endParaRPr lang="en-US"/>
          </a:p>
        </p:txBody>
      </p:sp>
      <p:cxnSp>
        <p:nvCxnSpPr>
          <p:cNvPr id="20" name="Straight Arrow Connector 19"/>
          <p:cNvCxnSpPr/>
          <p:nvPr/>
        </p:nvCxnSpPr>
        <p:spPr>
          <a:xfrm flipH="1">
            <a:off x="4557711" y="2365135"/>
            <a:ext cx="2349305" cy="140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Least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5" name="Footer Placeholder 4">
            <a:extLst>
              <a:ext uri="{FF2B5EF4-FFF2-40B4-BE49-F238E27FC236}">
                <a16:creationId xmlns:a16="http://schemas.microsoft.com/office/drawing/2014/main" id="{5818D4E3-0725-4FE8-9050-D8F7616C1925}"/>
              </a:ext>
            </a:extLst>
          </p:cNvPr>
          <p:cNvSpPr>
            <a:spLocks noGrp="1"/>
          </p:cNvSpPr>
          <p:nvPr>
            <p:ph type="ftr" sz="quarter" idx="11"/>
          </p:nvPr>
        </p:nvSpPr>
        <p:spPr/>
        <p:txBody>
          <a:bodyPr/>
          <a:lstStyle/>
          <a:p>
            <a:r>
              <a:rPr lang="en-US"/>
              <a:t>Suguman Bansal | U Penn</a:t>
            </a:r>
          </a:p>
        </p:txBody>
      </p:sp>
      <p:sp>
        <p:nvSpPr>
          <p:cNvPr id="15" name="TextBox 14">
            <a:extLst>
              <a:ext uri="{FF2B5EF4-FFF2-40B4-BE49-F238E27FC236}">
                <a16:creationId xmlns:a16="http://schemas.microsoft.com/office/drawing/2014/main" id="{156E87E3-36CF-4538-A0F1-2110A22F52C8}"/>
              </a:ext>
            </a:extLst>
          </p:cNvPr>
          <p:cNvSpPr txBox="1"/>
          <p:nvPr/>
        </p:nvSpPr>
        <p:spPr>
          <a:xfrm>
            <a:off x="3231642" y="3768631"/>
            <a:ext cx="5347441" cy="461665"/>
          </a:xfrm>
          <a:prstGeom prst="rect">
            <a:avLst/>
          </a:prstGeom>
          <a:noFill/>
        </p:spPr>
        <p:txBody>
          <a:bodyPr wrap="square" rtlCol="0">
            <a:spAutoFit/>
          </a:bodyPr>
          <a:lstStyle/>
          <a:p>
            <a:r>
              <a:rPr lang="en-US" sz="2400" dirty="0"/>
              <a:t>C                +    0       8       6</a:t>
            </a:r>
          </a:p>
        </p:txBody>
      </p:sp>
      <p:sp>
        <p:nvSpPr>
          <p:cNvPr id="19" name="Title 1">
            <a:extLst>
              <a:ext uri="{FF2B5EF4-FFF2-40B4-BE49-F238E27FC236}">
                <a16:creationId xmlns:a16="http://schemas.microsoft.com/office/drawing/2014/main" id="{CC4AC24F-2101-4E26-BE12-1577FD52F70E}"/>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302B14CB-4627-45A0-B510-D7C47D076D11}"/>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21" name="Content Placeholder 2">
                <a:extLst>
                  <a:ext uri="{FF2B5EF4-FFF2-40B4-BE49-F238E27FC236}">
                    <a16:creationId xmlns:a16="http://schemas.microsoft.com/office/drawing/2014/main" id="{302B14CB-4627-45A0-B510-D7C47D076D11}"/>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3"/>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155001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45160" y="2755623"/>
            <a:ext cx="484094" cy="2207559"/>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angle 9"/>
          <p:cNvSpPr/>
          <p:nvPr/>
        </p:nvSpPr>
        <p:spPr>
          <a:xfrm>
            <a:off x="5532773" y="2738813"/>
            <a:ext cx="1096481" cy="535641"/>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       8       6</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2</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1        0</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CB3D2A6-8039-254F-97F3-994A35087B5E}" type="slidenum">
              <a:rPr lang="en-US" smtClean="0"/>
              <a:t>14</a:t>
            </a:fld>
            <a:endParaRPr lang="en-US"/>
          </a:p>
        </p:txBody>
      </p:sp>
      <p:cxnSp>
        <p:nvCxnSpPr>
          <p:cNvPr id="20" name="Straight Arrow Connector 19"/>
          <p:cNvCxnSpPr/>
          <p:nvPr/>
        </p:nvCxnSpPr>
        <p:spPr>
          <a:xfrm flipH="1">
            <a:off x="4557711" y="2365135"/>
            <a:ext cx="2349305" cy="140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Least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5" name="Footer Placeholder 4">
            <a:extLst>
              <a:ext uri="{FF2B5EF4-FFF2-40B4-BE49-F238E27FC236}">
                <a16:creationId xmlns:a16="http://schemas.microsoft.com/office/drawing/2014/main" id="{8BE085F8-E542-4B7B-9459-E51E71B019DB}"/>
              </a:ext>
            </a:extLst>
          </p:cNvPr>
          <p:cNvSpPr>
            <a:spLocks noGrp="1"/>
          </p:cNvSpPr>
          <p:nvPr>
            <p:ph type="ftr" sz="quarter" idx="11"/>
          </p:nvPr>
        </p:nvSpPr>
        <p:spPr/>
        <p:txBody>
          <a:bodyPr/>
          <a:lstStyle/>
          <a:p>
            <a:r>
              <a:rPr lang="en-US"/>
              <a:t>Suguman Bansal | U Penn</a:t>
            </a:r>
          </a:p>
        </p:txBody>
      </p:sp>
      <p:sp>
        <p:nvSpPr>
          <p:cNvPr id="21" name="Rectangle 20">
            <a:extLst>
              <a:ext uri="{FF2B5EF4-FFF2-40B4-BE49-F238E27FC236}">
                <a16:creationId xmlns:a16="http://schemas.microsoft.com/office/drawing/2014/main" id="{9A8CEEBA-744D-44A3-83CE-D8567A0A4165}"/>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76D8EB8-3F74-44EF-9D34-8157DEF36871}"/>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3" name="TextBox 22">
                <a:extLst>
                  <a:ext uri="{FF2B5EF4-FFF2-40B4-BE49-F238E27FC236}">
                    <a16:creationId xmlns:a16="http://schemas.microsoft.com/office/drawing/2014/main" id="{776D8EB8-3F74-44EF-9D34-8157DEF36871}"/>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3"/>
                <a:stretch>
                  <a:fillRect l="-238" b="-2667"/>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77B3A77A-9C72-4D2E-8E0B-2FE5F62CCA87}"/>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3AC27DAB-5EBE-4EAD-ACFE-5DDC859C88E5}"/>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27" name="Content Placeholder 2">
                <a:extLst>
                  <a:ext uri="{FF2B5EF4-FFF2-40B4-BE49-F238E27FC236}">
                    <a16:creationId xmlns:a16="http://schemas.microsoft.com/office/drawing/2014/main" id="{3AC27DAB-5EBE-4EAD-ACFE-5DDC859C88E5}"/>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4"/>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274904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59354" y="2755623"/>
            <a:ext cx="484094" cy="2207559"/>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angle 9"/>
          <p:cNvSpPr/>
          <p:nvPr/>
        </p:nvSpPr>
        <p:spPr>
          <a:xfrm>
            <a:off x="4846967" y="2738813"/>
            <a:ext cx="1096481" cy="535641"/>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       8       6</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2       2</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2       1       0</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CB3D2A6-8039-254F-97F3-994A35087B5E}" type="slidenum">
              <a:rPr lang="en-US" smtClean="0"/>
              <a:t>15</a:t>
            </a:fld>
            <a:endParaRPr lang="en-US"/>
          </a:p>
        </p:txBody>
      </p:sp>
      <p:cxnSp>
        <p:nvCxnSpPr>
          <p:cNvPr id="20" name="Straight Arrow Connector 19"/>
          <p:cNvCxnSpPr/>
          <p:nvPr/>
        </p:nvCxnSpPr>
        <p:spPr>
          <a:xfrm flipH="1">
            <a:off x="4557711" y="2365135"/>
            <a:ext cx="2349305" cy="140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Least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5" name="Footer Placeholder 4">
            <a:extLst>
              <a:ext uri="{FF2B5EF4-FFF2-40B4-BE49-F238E27FC236}">
                <a16:creationId xmlns:a16="http://schemas.microsoft.com/office/drawing/2014/main" id="{2C95F0C5-41E5-40A8-B314-BE840928FAD4}"/>
              </a:ext>
            </a:extLst>
          </p:cNvPr>
          <p:cNvSpPr>
            <a:spLocks noGrp="1"/>
          </p:cNvSpPr>
          <p:nvPr>
            <p:ph type="ftr" sz="quarter" idx="11"/>
          </p:nvPr>
        </p:nvSpPr>
        <p:spPr/>
        <p:txBody>
          <a:bodyPr/>
          <a:lstStyle/>
          <a:p>
            <a:r>
              <a:rPr lang="en-US"/>
              <a:t>Suguman Bansal | U Penn</a:t>
            </a:r>
          </a:p>
        </p:txBody>
      </p:sp>
      <p:sp>
        <p:nvSpPr>
          <p:cNvPr id="21" name="Rectangle 20">
            <a:extLst>
              <a:ext uri="{FF2B5EF4-FFF2-40B4-BE49-F238E27FC236}">
                <a16:creationId xmlns:a16="http://schemas.microsoft.com/office/drawing/2014/main" id="{F0E61F2C-060F-4EC3-B47D-1FACA5D855FF}"/>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51DBED4-AD5F-45DC-B8FD-AF32F79ACDE5}"/>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3" name="TextBox 22">
                <a:extLst>
                  <a:ext uri="{FF2B5EF4-FFF2-40B4-BE49-F238E27FC236}">
                    <a16:creationId xmlns:a16="http://schemas.microsoft.com/office/drawing/2014/main" id="{151DBED4-AD5F-45DC-B8FD-AF32F79ACDE5}"/>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3"/>
                <a:stretch>
                  <a:fillRect l="-238" b="-2667"/>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D3A21ACE-78A2-477D-BB06-BF979186CFD9}"/>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C1699D10-ACBF-4294-A94E-EDDB7BA12185}"/>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27" name="Content Placeholder 2">
                <a:extLst>
                  <a:ext uri="{FF2B5EF4-FFF2-40B4-BE49-F238E27FC236}">
                    <a16:creationId xmlns:a16="http://schemas.microsoft.com/office/drawing/2014/main" id="{C1699D10-ACBF-4294-A94E-EDDB7BA12185}"/>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4"/>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400014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80762" y="5141483"/>
            <a:ext cx="4168589" cy="461010"/>
          </a:xfrm>
          <a:prstGeom prst="rect">
            <a:avLst/>
          </a:prstGeom>
          <a:solidFill>
            <a:srgbClr val="FFF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3553" y="2751140"/>
            <a:ext cx="484094" cy="22120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       8       6</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7       2       2</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2       1       0</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80762" y="5154930"/>
                <a:ext cx="416858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a:latin typeface="Cambria Math" charset="0"/>
                        </a:rPr>
                        <m:t>𝑖</m:t>
                      </m:r>
                      <m:r>
                        <a:rPr lang="en-US" sz="2400" i="1">
                          <a:latin typeface="Cambria Math" charset="0"/>
                        </a:rPr>
                        <m:t>=0,    </m:t>
                      </m:r>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𝑥</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𝑏</m:t>
                          </m:r>
                        </m:e>
                        <m:sub>
                          <m:r>
                            <a:rPr lang="en-US" sz="2400" i="1">
                              <a:latin typeface="Cambria Math" charset="0"/>
                            </a:rPr>
                            <m:t>0</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0762" y="5154930"/>
                <a:ext cx="4168589" cy="461665"/>
              </a:xfrm>
              <a:prstGeom prst="rect">
                <a:avLst/>
              </a:prstGeom>
              <a:blipFill rotWithShape="0">
                <a:blip r:embed="rId5"/>
                <a:stretch>
                  <a:fillRect l="-292" t="-105333" b="-13333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CB3D2A6-8039-254F-97F3-994A35087B5E}" type="slidenum">
              <a:rPr lang="en-US" smtClean="0"/>
              <a:t>16</a:t>
            </a:fld>
            <a:endParaRPr lang="en-US"/>
          </a:p>
        </p:txBody>
      </p:sp>
      <p:cxnSp>
        <p:nvCxnSpPr>
          <p:cNvPr id="20" name="Straight Arrow Connector 19"/>
          <p:cNvCxnSpPr/>
          <p:nvPr/>
        </p:nvCxnSpPr>
        <p:spPr>
          <a:xfrm flipH="1">
            <a:off x="4557711" y="2365135"/>
            <a:ext cx="2349305" cy="1406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Least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5" name="Footer Placeholder 4">
            <a:extLst>
              <a:ext uri="{FF2B5EF4-FFF2-40B4-BE49-F238E27FC236}">
                <a16:creationId xmlns:a16="http://schemas.microsoft.com/office/drawing/2014/main" id="{4BCD99F4-1729-4F64-B169-F3CC19864D56}"/>
              </a:ext>
            </a:extLst>
          </p:cNvPr>
          <p:cNvSpPr>
            <a:spLocks noGrp="1"/>
          </p:cNvSpPr>
          <p:nvPr>
            <p:ph type="ftr" sz="quarter" idx="11"/>
          </p:nvPr>
        </p:nvSpPr>
        <p:spPr/>
        <p:txBody>
          <a:bodyPr/>
          <a:lstStyle/>
          <a:p>
            <a:r>
              <a:rPr lang="en-US"/>
              <a:t>Suguman Bansal | U Penn</a:t>
            </a:r>
          </a:p>
        </p:txBody>
      </p:sp>
      <p:sp>
        <p:nvSpPr>
          <p:cNvPr id="23" name="Rectangle 22">
            <a:extLst>
              <a:ext uri="{FF2B5EF4-FFF2-40B4-BE49-F238E27FC236}">
                <a16:creationId xmlns:a16="http://schemas.microsoft.com/office/drawing/2014/main" id="{2DD9A792-DEBC-49B0-B0B0-CE77AE51B414}"/>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41B0017-8086-4FEC-84BF-6EF3EAEC471B}"/>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4" name="TextBox 23">
                <a:extLst>
                  <a:ext uri="{FF2B5EF4-FFF2-40B4-BE49-F238E27FC236}">
                    <a16:creationId xmlns:a16="http://schemas.microsoft.com/office/drawing/2014/main" id="{141B0017-8086-4FEC-84BF-6EF3EAEC471B}"/>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6"/>
                <a:stretch>
                  <a:fillRect l="-238" b="-2667"/>
                </a:stretch>
              </a:blipFill>
            </p:spPr>
            <p:txBody>
              <a:bodyPr/>
              <a:lstStyle/>
              <a:p>
                <a:r>
                  <a:rPr lang="en-US">
                    <a:noFill/>
                  </a:rPr>
                  <a:t> </a:t>
                </a:r>
              </a:p>
            </p:txBody>
          </p:sp>
        </mc:Fallback>
      </mc:AlternateContent>
      <p:sp>
        <p:nvSpPr>
          <p:cNvPr id="27" name="Title 1">
            <a:extLst>
              <a:ext uri="{FF2B5EF4-FFF2-40B4-BE49-F238E27FC236}">
                <a16:creationId xmlns:a16="http://schemas.microsoft.com/office/drawing/2014/main" id="{A2903844-5EBF-457F-BCCB-9FCC2038DAA5}"/>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0777865E-50AF-40DB-9161-9D1BA33F9F30}"/>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28" name="Content Placeholder 2">
                <a:extLst>
                  <a:ext uri="{FF2B5EF4-FFF2-40B4-BE49-F238E27FC236}">
                    <a16:creationId xmlns:a16="http://schemas.microsoft.com/office/drawing/2014/main" id="{0777865E-50AF-40DB-9161-9D1BA33F9F30}"/>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7"/>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162572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80762" y="5141483"/>
            <a:ext cx="4168589" cy="461010"/>
          </a:xfrm>
          <a:prstGeom prst="rect">
            <a:avLst/>
          </a:prstGeom>
          <a:solidFill>
            <a:srgbClr val="FFF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      0     0    0   ….</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7       2       2      0     0    0   ….</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80762" y="5154930"/>
                <a:ext cx="416858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a:latin typeface="Cambria Math" charset="0"/>
                        </a:rPr>
                        <m:t>𝑖</m:t>
                      </m:r>
                      <m:r>
                        <a:rPr lang="en-US" sz="2400" i="1">
                          <a:latin typeface="Cambria Math" charset="0"/>
                        </a:rPr>
                        <m:t>=0,    </m:t>
                      </m:r>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𝑥</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𝑏</m:t>
                          </m:r>
                        </m:e>
                        <m:sub>
                          <m:r>
                            <a:rPr lang="en-US" sz="2400" i="1">
                              <a:latin typeface="Cambria Math" charset="0"/>
                            </a:rPr>
                            <m:t>0</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0762" y="5154930"/>
                <a:ext cx="4168589" cy="461665"/>
              </a:xfrm>
              <a:prstGeom prst="rect">
                <a:avLst/>
              </a:prstGeom>
              <a:blipFill rotWithShape="0">
                <a:blip r:embed="rId5"/>
                <a:stretch>
                  <a:fillRect l="-292" t="-105333" b="-13333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CB3D2A6-8039-254F-97F3-994A35087B5E}" type="slidenum">
              <a:rPr lang="en-US" smtClean="0"/>
              <a:t>17</a:t>
            </a:fld>
            <a:endParaRPr lang="en-US"/>
          </a:p>
        </p:txBody>
      </p:sp>
      <p:cxnSp>
        <p:nvCxnSpPr>
          <p:cNvPr id="20" name="Straight Arrow Connector 19"/>
          <p:cNvCxnSpPr/>
          <p:nvPr/>
        </p:nvCxnSpPr>
        <p:spPr>
          <a:xfrm flipH="1">
            <a:off x="4557711" y="2365135"/>
            <a:ext cx="2349305" cy="14068"/>
          </a:xfrm>
          <a:prstGeom prst="straightConnector1">
            <a:avLst/>
          </a:prstGeom>
          <a:ln w="28575">
            <a:headEnd type="triangle"/>
            <a:tailEnd type="non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Less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5" name="Footer Placeholder 4">
            <a:extLst>
              <a:ext uri="{FF2B5EF4-FFF2-40B4-BE49-F238E27FC236}">
                <a16:creationId xmlns:a16="http://schemas.microsoft.com/office/drawing/2014/main" id="{3C29F36E-39DE-45BA-947D-3F529FC476DA}"/>
              </a:ext>
            </a:extLst>
          </p:cNvPr>
          <p:cNvSpPr>
            <a:spLocks noGrp="1"/>
          </p:cNvSpPr>
          <p:nvPr>
            <p:ph type="ftr" sz="quarter" idx="11"/>
          </p:nvPr>
        </p:nvSpPr>
        <p:spPr/>
        <p:txBody>
          <a:bodyPr/>
          <a:lstStyle/>
          <a:p>
            <a:r>
              <a:rPr lang="en-US"/>
              <a:t>Suguman Bansal | U Penn</a:t>
            </a:r>
          </a:p>
        </p:txBody>
      </p:sp>
      <p:sp>
        <p:nvSpPr>
          <p:cNvPr id="25" name="Rectangle 24">
            <a:extLst>
              <a:ext uri="{FF2B5EF4-FFF2-40B4-BE49-F238E27FC236}">
                <a16:creationId xmlns:a16="http://schemas.microsoft.com/office/drawing/2014/main" id="{5120C1A7-B182-4315-8954-812A7E2525C2}"/>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EE03B25-975C-4003-B173-62CA9934E50B}"/>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7" name="TextBox 26">
                <a:extLst>
                  <a:ext uri="{FF2B5EF4-FFF2-40B4-BE49-F238E27FC236}">
                    <a16:creationId xmlns:a16="http://schemas.microsoft.com/office/drawing/2014/main" id="{EEE03B25-975C-4003-B173-62CA9934E50B}"/>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6"/>
                <a:stretch>
                  <a:fillRect l="-238" b="-2667"/>
                </a:stretch>
              </a:blipFill>
            </p:spPr>
            <p:txBody>
              <a:bodyPr/>
              <a:lstStyle/>
              <a:p>
                <a:r>
                  <a:rPr lang="en-US">
                    <a:noFill/>
                  </a:rPr>
                  <a:t> </a:t>
                </a:r>
              </a:p>
            </p:txBody>
          </p:sp>
        </mc:Fallback>
      </mc:AlternateContent>
      <p:sp>
        <p:nvSpPr>
          <p:cNvPr id="28" name="Title 1">
            <a:extLst>
              <a:ext uri="{FF2B5EF4-FFF2-40B4-BE49-F238E27FC236}">
                <a16:creationId xmlns:a16="http://schemas.microsoft.com/office/drawing/2014/main" id="{F83ADBB4-50C7-429F-95B4-E18AEFE44B2B}"/>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EB9D0440-039D-4D01-AD47-3465B0DB6DEF}"/>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30" name="Content Placeholder 2">
                <a:extLst>
                  <a:ext uri="{FF2B5EF4-FFF2-40B4-BE49-F238E27FC236}">
                    <a16:creationId xmlns:a16="http://schemas.microsoft.com/office/drawing/2014/main" id="{EB9D0440-039D-4D01-AD47-3465B0DB6DEF}"/>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7"/>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8951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80762" y="5141483"/>
            <a:ext cx="4168589" cy="461010"/>
          </a:xfrm>
          <a:prstGeom prst="rect">
            <a:avLst/>
          </a:prstGeom>
          <a:solidFill>
            <a:srgbClr val="FFF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3553" y="2751140"/>
            <a:ext cx="484094" cy="22120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      0     0    0   ….</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7       2       2      0     0    0   ….</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2</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80762" y="5154930"/>
                <a:ext cx="416858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a:latin typeface="Cambria Math" charset="0"/>
                        </a:rPr>
                        <m:t>𝑖</m:t>
                      </m:r>
                      <m:r>
                        <a:rPr lang="en-US" sz="2400" i="1">
                          <a:latin typeface="Cambria Math" charset="0"/>
                        </a:rPr>
                        <m:t>=0,    </m:t>
                      </m:r>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𝑥</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𝑏</m:t>
                          </m:r>
                        </m:e>
                        <m:sub>
                          <m:r>
                            <a:rPr lang="en-US" sz="2400" i="1">
                              <a:latin typeface="Cambria Math" charset="0"/>
                            </a:rPr>
                            <m:t>0</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0762" y="5154930"/>
                <a:ext cx="4168589" cy="461665"/>
              </a:xfrm>
              <a:prstGeom prst="rect">
                <a:avLst/>
              </a:prstGeom>
              <a:blipFill rotWithShape="0">
                <a:blip r:embed="rId5"/>
                <a:stretch>
                  <a:fillRect l="-292" t="-105333" b="-13333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CB3D2A6-8039-254F-97F3-994A35087B5E}" type="slidenum">
              <a:rPr lang="en-US" smtClean="0"/>
              <a:t>18</a:t>
            </a:fld>
            <a:endParaRPr lang="en-US"/>
          </a:p>
        </p:txBody>
      </p:sp>
      <p:cxnSp>
        <p:nvCxnSpPr>
          <p:cNvPr id="20" name="Straight Arrow Connector 19"/>
          <p:cNvCxnSpPr/>
          <p:nvPr/>
        </p:nvCxnSpPr>
        <p:spPr>
          <a:xfrm flipH="1">
            <a:off x="4557711" y="2365135"/>
            <a:ext cx="2349305" cy="14068"/>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Less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2" name="Footer Placeholder 1">
            <a:extLst>
              <a:ext uri="{FF2B5EF4-FFF2-40B4-BE49-F238E27FC236}">
                <a16:creationId xmlns:a16="http://schemas.microsoft.com/office/drawing/2014/main" id="{C54AF5F7-9902-4E4A-BA9B-CD3C915711EB}"/>
              </a:ext>
            </a:extLst>
          </p:cNvPr>
          <p:cNvSpPr>
            <a:spLocks noGrp="1"/>
          </p:cNvSpPr>
          <p:nvPr>
            <p:ph type="ftr" sz="quarter" idx="11"/>
          </p:nvPr>
        </p:nvSpPr>
        <p:spPr/>
        <p:txBody>
          <a:bodyPr/>
          <a:lstStyle/>
          <a:p>
            <a:r>
              <a:rPr lang="en-US"/>
              <a:t>Suguman Bansal | U Penn</a:t>
            </a:r>
          </a:p>
        </p:txBody>
      </p:sp>
      <p:sp>
        <p:nvSpPr>
          <p:cNvPr id="24" name="Rectangle 23">
            <a:extLst>
              <a:ext uri="{FF2B5EF4-FFF2-40B4-BE49-F238E27FC236}">
                <a16:creationId xmlns:a16="http://schemas.microsoft.com/office/drawing/2014/main" id="{C4E77A24-C134-40FB-AF5C-81CB9C941282}"/>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A97948B-1B40-441E-A0D3-18574EA871D9}"/>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5" name="TextBox 24">
                <a:extLst>
                  <a:ext uri="{FF2B5EF4-FFF2-40B4-BE49-F238E27FC236}">
                    <a16:creationId xmlns:a16="http://schemas.microsoft.com/office/drawing/2014/main" id="{8A97948B-1B40-441E-A0D3-18574EA871D9}"/>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6"/>
                <a:stretch>
                  <a:fillRect l="-238" b="-2667"/>
                </a:stretch>
              </a:blipFill>
            </p:spPr>
            <p:txBody>
              <a:bodyPr/>
              <a:lstStyle/>
              <a:p>
                <a:r>
                  <a:rPr lang="en-US">
                    <a:noFill/>
                  </a:rPr>
                  <a:t> </a:t>
                </a:r>
              </a:p>
            </p:txBody>
          </p:sp>
        </mc:Fallback>
      </mc:AlternateContent>
      <p:sp>
        <p:nvSpPr>
          <p:cNvPr id="27" name="Title 1">
            <a:extLst>
              <a:ext uri="{FF2B5EF4-FFF2-40B4-BE49-F238E27FC236}">
                <a16:creationId xmlns:a16="http://schemas.microsoft.com/office/drawing/2014/main" id="{B5F41379-8979-4403-9750-638D885A243F}"/>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2C319288-CD19-42B2-BA1A-4B397153BDF9}"/>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28" name="Content Placeholder 2">
                <a:extLst>
                  <a:ext uri="{FF2B5EF4-FFF2-40B4-BE49-F238E27FC236}">
                    <a16:creationId xmlns:a16="http://schemas.microsoft.com/office/drawing/2014/main" id="{2C319288-CD19-42B2-BA1A-4B397153BDF9}"/>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7"/>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214066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80762" y="5141483"/>
            <a:ext cx="4168589" cy="461010"/>
          </a:xfrm>
          <a:prstGeom prst="rect">
            <a:avLst/>
          </a:prstGeom>
          <a:solidFill>
            <a:srgbClr val="FFF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3553" y="2751140"/>
            <a:ext cx="484094" cy="22120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ectangle 8"/>
          <p:cNvSpPr/>
          <p:nvPr/>
        </p:nvSpPr>
        <p:spPr>
          <a:xfrm>
            <a:off x="5516504" y="2755623"/>
            <a:ext cx="484094" cy="2207559"/>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angle 9"/>
          <p:cNvSpPr/>
          <p:nvPr/>
        </p:nvSpPr>
        <p:spPr>
          <a:xfrm>
            <a:off x="4904117" y="2738813"/>
            <a:ext cx="1096481" cy="535641"/>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      0     0    0   ….</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       8</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7       2       2      0     0    0   ….</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2       1</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80762" y="5154930"/>
                <a:ext cx="416858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a:latin typeface="Cambria Math" charset="0"/>
                        </a:rPr>
                        <m:t>𝑖</m:t>
                      </m:r>
                      <m:r>
                        <a:rPr lang="en-US" sz="2400" i="1">
                          <a:latin typeface="Cambria Math" charset="0"/>
                        </a:rPr>
                        <m:t>=0,    </m:t>
                      </m:r>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𝑥</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𝑏</m:t>
                          </m:r>
                        </m:e>
                        <m:sub>
                          <m:r>
                            <a:rPr lang="en-US" sz="2400" i="1">
                              <a:latin typeface="Cambria Math" charset="0"/>
                            </a:rPr>
                            <m:t>0</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0762" y="5154930"/>
                <a:ext cx="4168589" cy="461665"/>
              </a:xfrm>
              <a:prstGeom prst="rect">
                <a:avLst/>
              </a:prstGeom>
              <a:blipFill rotWithShape="0">
                <a:blip r:embed="rId5"/>
                <a:stretch>
                  <a:fillRect l="-292" t="-105333" b="-13333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CB3D2A6-8039-254F-97F3-994A35087B5E}" type="slidenum">
              <a:rPr lang="en-US" smtClean="0"/>
              <a:t>19</a:t>
            </a:fld>
            <a:endParaRPr lang="en-US"/>
          </a:p>
        </p:txBody>
      </p:sp>
      <p:cxnSp>
        <p:nvCxnSpPr>
          <p:cNvPr id="20" name="Straight Arrow Connector 19"/>
          <p:cNvCxnSpPr/>
          <p:nvPr/>
        </p:nvCxnSpPr>
        <p:spPr>
          <a:xfrm flipH="1">
            <a:off x="4557711" y="2365135"/>
            <a:ext cx="2349305" cy="14068"/>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Less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2" name="Footer Placeholder 1">
            <a:extLst>
              <a:ext uri="{FF2B5EF4-FFF2-40B4-BE49-F238E27FC236}">
                <a16:creationId xmlns:a16="http://schemas.microsoft.com/office/drawing/2014/main" id="{513A4027-52ED-408A-A46E-FC4F8618D560}"/>
              </a:ext>
            </a:extLst>
          </p:cNvPr>
          <p:cNvSpPr>
            <a:spLocks noGrp="1"/>
          </p:cNvSpPr>
          <p:nvPr>
            <p:ph type="ftr" sz="quarter" idx="11"/>
          </p:nvPr>
        </p:nvSpPr>
        <p:spPr/>
        <p:txBody>
          <a:bodyPr/>
          <a:lstStyle/>
          <a:p>
            <a:r>
              <a:rPr lang="en-US"/>
              <a:t>Suguman Bansal | U Penn</a:t>
            </a:r>
          </a:p>
        </p:txBody>
      </p:sp>
      <p:sp>
        <p:nvSpPr>
          <p:cNvPr id="24" name="Rectangle 23">
            <a:extLst>
              <a:ext uri="{FF2B5EF4-FFF2-40B4-BE49-F238E27FC236}">
                <a16:creationId xmlns:a16="http://schemas.microsoft.com/office/drawing/2014/main" id="{A4C23321-333A-4863-B3E3-6AE5154D5247}"/>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4162EE7-DD1C-440F-9393-880D2B4DCE91}"/>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5" name="TextBox 24">
                <a:extLst>
                  <a:ext uri="{FF2B5EF4-FFF2-40B4-BE49-F238E27FC236}">
                    <a16:creationId xmlns:a16="http://schemas.microsoft.com/office/drawing/2014/main" id="{24162EE7-DD1C-440F-9393-880D2B4DCE91}"/>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6"/>
                <a:stretch>
                  <a:fillRect l="-238" b="-2667"/>
                </a:stretch>
              </a:blipFill>
            </p:spPr>
            <p:txBody>
              <a:bodyPr/>
              <a:lstStyle/>
              <a:p>
                <a:r>
                  <a:rPr lang="en-US">
                    <a:noFill/>
                  </a:rPr>
                  <a:t> </a:t>
                </a:r>
              </a:p>
            </p:txBody>
          </p:sp>
        </mc:Fallback>
      </mc:AlternateContent>
      <p:sp>
        <p:nvSpPr>
          <p:cNvPr id="28" name="Title 1">
            <a:extLst>
              <a:ext uri="{FF2B5EF4-FFF2-40B4-BE49-F238E27FC236}">
                <a16:creationId xmlns:a16="http://schemas.microsoft.com/office/drawing/2014/main" id="{199AB042-701F-463A-9039-8DD552EE0B0F}"/>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15232C1A-6502-4181-97E5-D69EBC454AEF}"/>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30" name="Content Placeholder 2">
                <a:extLst>
                  <a:ext uri="{FF2B5EF4-FFF2-40B4-BE49-F238E27FC236}">
                    <a16:creationId xmlns:a16="http://schemas.microsoft.com/office/drawing/2014/main" id="{15232C1A-6502-4181-97E5-D69EBC454AEF}"/>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7"/>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76619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0D0E4E-1A23-4D72-AA70-164BBDA05071}"/>
              </a:ext>
            </a:extLst>
          </p:cNvPr>
          <p:cNvSpPr>
            <a:spLocks noGrp="1"/>
          </p:cNvSpPr>
          <p:nvPr>
            <p:ph type="sldNum" sz="quarter" idx="12"/>
          </p:nvPr>
        </p:nvSpPr>
        <p:spPr>
          <a:xfrm>
            <a:off x="8610600" y="5904289"/>
            <a:ext cx="2743200" cy="365125"/>
          </a:xfrm>
        </p:spPr>
        <p:txBody>
          <a:bodyPr/>
          <a:lstStyle/>
          <a:p>
            <a:fld id="{E6F4C1C6-CC70-47E1-850A-1CEBF778435A}" type="slidenum">
              <a:rPr lang="en-US" smtClean="0"/>
              <a:t>2</a:t>
            </a:fld>
            <a:endParaRPr lang="en-US"/>
          </a:p>
        </p:txBody>
      </p:sp>
      <p:sp>
        <p:nvSpPr>
          <p:cNvPr id="15" name="TextBox 14">
            <a:extLst>
              <a:ext uri="{FF2B5EF4-FFF2-40B4-BE49-F238E27FC236}">
                <a16:creationId xmlns:a16="http://schemas.microsoft.com/office/drawing/2014/main" id="{7D3571E3-A6AD-4EE7-9E90-3BD75D4C89A9}"/>
              </a:ext>
            </a:extLst>
          </p:cNvPr>
          <p:cNvSpPr txBox="1"/>
          <p:nvPr/>
        </p:nvSpPr>
        <p:spPr>
          <a:xfrm>
            <a:off x="1160656" y="2381958"/>
            <a:ext cx="1950537" cy="830997"/>
          </a:xfrm>
          <a:prstGeom prst="rect">
            <a:avLst/>
          </a:prstGeom>
          <a:noFill/>
        </p:spPr>
        <p:txBody>
          <a:bodyPr wrap="square" rtlCol="0">
            <a:spAutoFit/>
          </a:bodyPr>
          <a:lstStyle/>
          <a:p>
            <a:pPr algn="ctr"/>
            <a:r>
              <a:rPr lang="en-US" sz="2400" dirty="0"/>
              <a:t>Reach a destination</a:t>
            </a:r>
          </a:p>
        </p:txBody>
      </p:sp>
      <p:sp>
        <p:nvSpPr>
          <p:cNvPr id="22" name="TextBox 21">
            <a:extLst>
              <a:ext uri="{FF2B5EF4-FFF2-40B4-BE49-F238E27FC236}">
                <a16:creationId xmlns:a16="http://schemas.microsoft.com/office/drawing/2014/main" id="{115153FB-4E20-4F91-8886-3F1625254FF9}"/>
              </a:ext>
            </a:extLst>
          </p:cNvPr>
          <p:cNvSpPr txBox="1"/>
          <p:nvPr/>
        </p:nvSpPr>
        <p:spPr>
          <a:xfrm>
            <a:off x="4077172" y="2381958"/>
            <a:ext cx="3198269" cy="830997"/>
          </a:xfrm>
          <a:prstGeom prst="rect">
            <a:avLst/>
          </a:prstGeom>
          <a:noFill/>
        </p:spPr>
        <p:txBody>
          <a:bodyPr wrap="square" rtlCol="0">
            <a:spAutoFit/>
          </a:bodyPr>
          <a:lstStyle/>
          <a:p>
            <a:pPr algn="ctr"/>
            <a:r>
              <a:rPr lang="en-US" sz="2400" dirty="0"/>
              <a:t>Maintain sufficient distance from adversary</a:t>
            </a:r>
          </a:p>
        </p:txBody>
      </p:sp>
      <p:sp>
        <p:nvSpPr>
          <p:cNvPr id="23" name="TextBox 22">
            <a:extLst>
              <a:ext uri="{FF2B5EF4-FFF2-40B4-BE49-F238E27FC236}">
                <a16:creationId xmlns:a16="http://schemas.microsoft.com/office/drawing/2014/main" id="{05271ACA-113A-4D8B-9222-39E7DC17DE3B}"/>
              </a:ext>
            </a:extLst>
          </p:cNvPr>
          <p:cNvSpPr txBox="1"/>
          <p:nvPr/>
        </p:nvSpPr>
        <p:spPr>
          <a:xfrm>
            <a:off x="2460437" y="2370807"/>
            <a:ext cx="2317595" cy="800219"/>
          </a:xfrm>
          <a:prstGeom prst="rect">
            <a:avLst/>
          </a:prstGeom>
          <a:noFill/>
        </p:spPr>
        <p:txBody>
          <a:bodyPr wrap="square" rtlCol="0">
            <a:spAutoFit/>
          </a:bodyPr>
          <a:lstStyle/>
          <a:p>
            <a:pPr algn="ctr"/>
            <a:r>
              <a:rPr lang="en-US" sz="4600" dirty="0"/>
              <a:t>+</a:t>
            </a:r>
          </a:p>
        </p:txBody>
      </p:sp>
      <p:sp>
        <p:nvSpPr>
          <p:cNvPr id="16" name="Left Brace 15">
            <a:extLst>
              <a:ext uri="{FF2B5EF4-FFF2-40B4-BE49-F238E27FC236}">
                <a16:creationId xmlns:a16="http://schemas.microsoft.com/office/drawing/2014/main" id="{945D7FD4-B162-4B50-A30C-063DB9A1F66A}"/>
              </a:ext>
            </a:extLst>
          </p:cNvPr>
          <p:cNvSpPr/>
          <p:nvPr/>
        </p:nvSpPr>
        <p:spPr>
          <a:xfrm rot="16200000">
            <a:off x="1890226" y="2506432"/>
            <a:ext cx="491397" cy="19505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2DF99BF5-8A9B-4919-BA94-4FCCEA2C9106}"/>
              </a:ext>
            </a:extLst>
          </p:cNvPr>
          <p:cNvSpPr txBox="1"/>
          <p:nvPr/>
        </p:nvSpPr>
        <p:spPr>
          <a:xfrm>
            <a:off x="978645" y="3750445"/>
            <a:ext cx="2317595" cy="1569660"/>
          </a:xfrm>
          <a:prstGeom prst="rect">
            <a:avLst/>
          </a:prstGeom>
          <a:noFill/>
        </p:spPr>
        <p:txBody>
          <a:bodyPr wrap="square" rtlCol="0">
            <a:spAutoFit/>
          </a:bodyPr>
          <a:lstStyle/>
          <a:p>
            <a:pPr algn="ctr"/>
            <a:r>
              <a:rPr lang="en-US" sz="2400" b="1" dirty="0"/>
              <a:t>Qualitative</a:t>
            </a:r>
          </a:p>
          <a:p>
            <a:pPr algn="ctr"/>
            <a:endParaRPr lang="en-US" sz="2400" b="1" dirty="0"/>
          </a:p>
          <a:p>
            <a:pPr algn="ctr"/>
            <a:r>
              <a:rPr lang="en-US" sz="2400" dirty="0"/>
              <a:t>Temporal Formula</a:t>
            </a:r>
          </a:p>
        </p:txBody>
      </p:sp>
      <p:sp>
        <p:nvSpPr>
          <p:cNvPr id="26" name="Left Brace 25">
            <a:extLst>
              <a:ext uri="{FF2B5EF4-FFF2-40B4-BE49-F238E27FC236}">
                <a16:creationId xmlns:a16="http://schemas.microsoft.com/office/drawing/2014/main" id="{137BDA4C-12F1-466A-A4D6-E20A611314AF}"/>
              </a:ext>
            </a:extLst>
          </p:cNvPr>
          <p:cNvSpPr/>
          <p:nvPr/>
        </p:nvSpPr>
        <p:spPr>
          <a:xfrm rot="16200000">
            <a:off x="5392663" y="2017550"/>
            <a:ext cx="549526" cy="29933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16F0F9A-799A-4A86-B527-964F89413632}"/>
              </a:ext>
            </a:extLst>
          </p:cNvPr>
          <p:cNvSpPr txBox="1"/>
          <p:nvPr/>
        </p:nvSpPr>
        <p:spPr>
          <a:xfrm>
            <a:off x="3581401" y="3785526"/>
            <a:ext cx="4072846" cy="1938992"/>
          </a:xfrm>
          <a:prstGeom prst="rect">
            <a:avLst/>
          </a:prstGeom>
          <a:noFill/>
        </p:spPr>
        <p:txBody>
          <a:bodyPr wrap="square" rtlCol="0">
            <a:spAutoFit/>
          </a:bodyPr>
          <a:lstStyle/>
          <a:p>
            <a:pPr algn="ctr"/>
            <a:r>
              <a:rPr lang="en-US" sz="2400" b="1" dirty="0"/>
              <a:t>Quantitative</a:t>
            </a:r>
          </a:p>
          <a:p>
            <a:pPr algn="ctr"/>
            <a:endParaRPr lang="en-US" sz="2400" b="1" dirty="0"/>
          </a:p>
          <a:p>
            <a:pPr algn="ctr"/>
            <a:r>
              <a:rPr lang="en-US" sz="2400" dirty="0"/>
              <a:t>Satisficing Goal</a:t>
            </a:r>
          </a:p>
          <a:p>
            <a:pPr algn="ctr"/>
            <a:r>
              <a:rPr lang="en-US" sz="2400" dirty="0"/>
              <a:t>(Ensure cost of execution exceeds a threshold)</a:t>
            </a:r>
          </a:p>
        </p:txBody>
      </p:sp>
      <p:sp>
        <p:nvSpPr>
          <p:cNvPr id="17" name="Title 1">
            <a:extLst>
              <a:ext uri="{FF2B5EF4-FFF2-40B4-BE49-F238E27FC236}">
                <a16:creationId xmlns:a16="http://schemas.microsoft.com/office/drawing/2014/main" id="{5D76B9B8-E804-43ED-938A-948F0A4BA53E}"/>
              </a:ext>
            </a:extLst>
          </p:cNvPr>
          <p:cNvSpPr>
            <a:spLocks noGrp="1"/>
          </p:cNvSpPr>
          <p:nvPr>
            <p:ph type="title"/>
          </p:nvPr>
        </p:nvSpPr>
        <p:spPr>
          <a:xfrm>
            <a:off x="838200" y="519238"/>
            <a:ext cx="10515600" cy="1325563"/>
          </a:xfrm>
        </p:spPr>
        <p:txBody>
          <a:bodyPr>
            <a:normAutofit fontScale="90000"/>
          </a:bodyPr>
          <a:lstStyle/>
          <a:p>
            <a:r>
              <a:rPr lang="en-US" sz="5400" dirty="0"/>
              <a:t>Reactive synthesis</a:t>
            </a:r>
            <a:br>
              <a:rPr lang="en-US" sz="5400" dirty="0"/>
            </a:br>
            <a:r>
              <a:rPr lang="en-US" dirty="0"/>
              <a:t>From </a:t>
            </a:r>
            <a:r>
              <a:rPr lang="en-US" b="1" dirty="0"/>
              <a:t>Quantitative + Qualitative </a:t>
            </a:r>
            <a:r>
              <a:rPr lang="en-US" dirty="0"/>
              <a:t>Specifications</a:t>
            </a:r>
          </a:p>
        </p:txBody>
      </p:sp>
      <p:pic>
        <p:nvPicPr>
          <p:cNvPr id="18" name="Picture 2" descr="Image result for maze">
            <a:extLst>
              <a:ext uri="{FF2B5EF4-FFF2-40B4-BE49-F238E27FC236}">
                <a16:creationId xmlns:a16="http://schemas.microsoft.com/office/drawing/2014/main" id="{C5AEF65C-E5BC-4B1D-8549-CA1F702C7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40"/>
          <a:stretch/>
        </p:blipFill>
        <p:spPr bwMode="auto">
          <a:xfrm>
            <a:off x="8707082" y="2689626"/>
            <a:ext cx="2018561" cy="15607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devil">
            <a:extLst>
              <a:ext uri="{FF2B5EF4-FFF2-40B4-BE49-F238E27FC236}">
                <a16:creationId xmlns:a16="http://schemas.microsoft.com/office/drawing/2014/main" id="{2DE0311A-9BDA-41E0-AAEB-253F84177E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3" t="6796"/>
          <a:stretch/>
        </p:blipFill>
        <p:spPr bwMode="auto">
          <a:xfrm>
            <a:off x="9242149" y="2984484"/>
            <a:ext cx="1095376"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Content Placeholder 7">
            <a:extLst>
              <a:ext uri="{FF2B5EF4-FFF2-40B4-BE49-F238E27FC236}">
                <a16:creationId xmlns:a16="http://schemas.microsoft.com/office/drawing/2014/main" id="{4D553061-0CE8-4792-84E8-680E67889B7B}"/>
              </a:ext>
            </a:extLst>
          </p:cNvPr>
          <p:cNvPicPr>
            <a:picLocks noChangeAspect="1"/>
          </p:cNvPicPr>
          <p:nvPr/>
        </p:nvPicPr>
        <p:blipFill>
          <a:blip r:embed="rId5"/>
          <a:stretch>
            <a:fillRect/>
          </a:stretch>
        </p:blipFill>
        <p:spPr>
          <a:xfrm>
            <a:off x="7946562" y="3595392"/>
            <a:ext cx="1295587" cy="1295587"/>
          </a:xfrm>
          <a:prstGeom prst="rect">
            <a:avLst/>
          </a:prstGeom>
        </p:spPr>
      </p:pic>
    </p:spTree>
    <p:extLst>
      <p:ext uri="{BB962C8B-B14F-4D97-AF65-F5344CB8AC3E}">
        <p14:creationId xmlns:p14="http://schemas.microsoft.com/office/powerpoint/2010/main" val="311408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80762" y="5141483"/>
            <a:ext cx="4168589" cy="461010"/>
          </a:xfrm>
          <a:prstGeom prst="rect">
            <a:avLst/>
          </a:prstGeom>
          <a:solidFill>
            <a:srgbClr val="FFF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3553" y="2751140"/>
            <a:ext cx="484094" cy="22120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ectangle 8"/>
          <p:cNvSpPr/>
          <p:nvPr/>
        </p:nvSpPr>
        <p:spPr>
          <a:xfrm>
            <a:off x="6145160" y="2755623"/>
            <a:ext cx="484094" cy="2207559"/>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angle 9"/>
          <p:cNvSpPr/>
          <p:nvPr/>
        </p:nvSpPr>
        <p:spPr>
          <a:xfrm>
            <a:off x="5532773" y="2738813"/>
            <a:ext cx="1096481" cy="535641"/>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      0     0    0   ….</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       8       6</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7       2       2      0     0    0   ….</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2       1       0</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80762" y="5154930"/>
                <a:ext cx="416858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a:latin typeface="Cambria Math" charset="0"/>
                        </a:rPr>
                        <m:t>𝑖</m:t>
                      </m:r>
                      <m:r>
                        <a:rPr lang="en-US" sz="2400" i="1">
                          <a:latin typeface="Cambria Math" charset="0"/>
                        </a:rPr>
                        <m:t>=0,    </m:t>
                      </m:r>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𝑥</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𝑏</m:t>
                          </m:r>
                        </m:e>
                        <m:sub>
                          <m:r>
                            <a:rPr lang="en-US" sz="2400" i="1">
                              <a:latin typeface="Cambria Math" charset="0"/>
                            </a:rPr>
                            <m:t>0</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0762" y="5154930"/>
                <a:ext cx="4168589" cy="461665"/>
              </a:xfrm>
              <a:prstGeom prst="rect">
                <a:avLst/>
              </a:prstGeom>
              <a:blipFill rotWithShape="0">
                <a:blip r:embed="rId5"/>
                <a:stretch>
                  <a:fillRect l="-292" t="-105333" b="-13333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CB3D2A6-8039-254F-97F3-994A35087B5E}" type="slidenum">
              <a:rPr lang="en-US" smtClean="0"/>
              <a:t>20</a:t>
            </a:fld>
            <a:endParaRPr lang="en-US"/>
          </a:p>
        </p:txBody>
      </p:sp>
      <p:cxnSp>
        <p:nvCxnSpPr>
          <p:cNvPr id="20" name="Straight Arrow Connector 19"/>
          <p:cNvCxnSpPr/>
          <p:nvPr/>
        </p:nvCxnSpPr>
        <p:spPr>
          <a:xfrm flipH="1">
            <a:off x="4557711" y="2365135"/>
            <a:ext cx="2349305" cy="14068"/>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Less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2" name="Footer Placeholder 1">
            <a:extLst>
              <a:ext uri="{FF2B5EF4-FFF2-40B4-BE49-F238E27FC236}">
                <a16:creationId xmlns:a16="http://schemas.microsoft.com/office/drawing/2014/main" id="{2D26C55D-6BE7-4CD6-8571-7D001FDCB764}"/>
              </a:ext>
            </a:extLst>
          </p:cNvPr>
          <p:cNvSpPr>
            <a:spLocks noGrp="1"/>
          </p:cNvSpPr>
          <p:nvPr>
            <p:ph type="ftr" sz="quarter" idx="11"/>
          </p:nvPr>
        </p:nvSpPr>
        <p:spPr/>
        <p:txBody>
          <a:bodyPr/>
          <a:lstStyle/>
          <a:p>
            <a:r>
              <a:rPr lang="en-US"/>
              <a:t>Suguman Bansal | U Penn</a:t>
            </a:r>
          </a:p>
        </p:txBody>
      </p:sp>
      <p:sp>
        <p:nvSpPr>
          <p:cNvPr id="24" name="Rectangle 23">
            <a:extLst>
              <a:ext uri="{FF2B5EF4-FFF2-40B4-BE49-F238E27FC236}">
                <a16:creationId xmlns:a16="http://schemas.microsoft.com/office/drawing/2014/main" id="{E22F144D-5203-4B3E-89CB-0FC25E060EC0}"/>
              </a:ext>
            </a:extLst>
          </p:cNvPr>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5110B83-A45B-4CED-9F9A-195C223DF40E}"/>
                  </a:ext>
                </a:extLst>
              </p:cNvPr>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7" name="TextBox 26">
                <a:extLst>
                  <a:ext uri="{FF2B5EF4-FFF2-40B4-BE49-F238E27FC236}">
                    <a16:creationId xmlns:a16="http://schemas.microsoft.com/office/drawing/2014/main" id="{D5110B83-A45B-4CED-9F9A-195C223DF40E}"/>
                  </a:ext>
                </a:extLst>
              </p:cNvPr>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6"/>
                <a:stretch>
                  <a:fillRect l="-238" b="-2667"/>
                </a:stretch>
              </a:blipFill>
            </p:spPr>
            <p:txBody>
              <a:bodyPr/>
              <a:lstStyle/>
              <a:p>
                <a:r>
                  <a:rPr lang="en-US">
                    <a:noFill/>
                  </a:rPr>
                  <a:t> </a:t>
                </a:r>
              </a:p>
            </p:txBody>
          </p:sp>
        </mc:Fallback>
      </mc:AlternateContent>
      <p:sp>
        <p:nvSpPr>
          <p:cNvPr id="35" name="Title 1">
            <a:extLst>
              <a:ext uri="{FF2B5EF4-FFF2-40B4-BE49-F238E27FC236}">
                <a16:creationId xmlns:a16="http://schemas.microsoft.com/office/drawing/2014/main" id="{96010937-CE5D-4D94-A8DA-8C803D2D4BA0}"/>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36" name="Content Placeholder 2">
                <a:extLst>
                  <a:ext uri="{FF2B5EF4-FFF2-40B4-BE49-F238E27FC236}">
                    <a16:creationId xmlns:a16="http://schemas.microsoft.com/office/drawing/2014/main" id="{7F4F36B6-EB89-4E2A-B53C-63D93D8110AB}"/>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36" name="Content Placeholder 2">
                <a:extLst>
                  <a:ext uri="{FF2B5EF4-FFF2-40B4-BE49-F238E27FC236}">
                    <a16:creationId xmlns:a16="http://schemas.microsoft.com/office/drawing/2014/main" id="{7F4F36B6-EB89-4E2A-B53C-63D93D8110AB}"/>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7"/>
                <a:stretch>
                  <a:fillRect l="-1217" t="-14545"/>
                </a:stretch>
              </a:blipFill>
            </p:spPr>
            <p:txBody>
              <a:bodyPr/>
              <a:lstStyle/>
              <a:p>
                <a:r>
                  <a:rPr lang="en-US">
                    <a:noFill/>
                  </a:rPr>
                  <a:t> </a:t>
                </a:r>
              </a:p>
            </p:txBody>
          </p:sp>
        </mc:Fallback>
      </mc:AlternateContent>
    </p:spTree>
    <p:extLst>
      <p:ext uri="{BB962C8B-B14F-4D97-AF65-F5344CB8AC3E}">
        <p14:creationId xmlns:p14="http://schemas.microsoft.com/office/powerpoint/2010/main" val="86829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80762" y="5643860"/>
            <a:ext cx="4997186" cy="506806"/>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80762" y="5141483"/>
            <a:ext cx="4168589" cy="461010"/>
          </a:xfrm>
          <a:prstGeom prst="rect">
            <a:avLst/>
          </a:prstGeom>
          <a:solidFill>
            <a:srgbClr val="FFF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03553" y="2751140"/>
            <a:ext cx="484094" cy="22120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ectangle 8"/>
          <p:cNvSpPr/>
          <p:nvPr/>
        </p:nvSpPr>
        <p:spPr>
          <a:xfrm>
            <a:off x="6145160" y="2755623"/>
            <a:ext cx="484094" cy="2207559"/>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angle 9"/>
          <p:cNvSpPr/>
          <p:nvPr/>
        </p:nvSpPr>
        <p:spPr>
          <a:xfrm>
            <a:off x="5532773" y="2738813"/>
            <a:ext cx="1096481" cy="535641"/>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TextBox 10"/>
          <p:cNvSpPr txBox="1"/>
          <p:nvPr/>
        </p:nvSpPr>
        <p:spPr>
          <a:xfrm>
            <a:off x="3231642" y="3293503"/>
            <a:ext cx="5329511" cy="461665"/>
          </a:xfrm>
          <a:prstGeom prst="rect">
            <a:avLst/>
          </a:prstGeom>
          <a:noFill/>
        </p:spPr>
        <p:txBody>
          <a:bodyPr wrap="square" rtlCol="0">
            <a:spAutoFit/>
          </a:bodyPr>
          <a:lstStyle/>
          <a:p>
            <a:r>
              <a:rPr lang="en-US" sz="2400" dirty="0"/>
              <a:t>A                      5     13       6      0     0    0   ….</a:t>
            </a:r>
          </a:p>
        </p:txBody>
      </p:sp>
      <p:sp>
        <p:nvSpPr>
          <p:cNvPr id="12" name="TextBox 11"/>
          <p:cNvSpPr txBox="1"/>
          <p:nvPr/>
        </p:nvSpPr>
        <p:spPr>
          <a:xfrm>
            <a:off x="3231642" y="3768631"/>
            <a:ext cx="5347441" cy="461665"/>
          </a:xfrm>
          <a:prstGeom prst="rect">
            <a:avLst/>
          </a:prstGeom>
          <a:noFill/>
        </p:spPr>
        <p:txBody>
          <a:bodyPr wrap="square" rtlCol="0">
            <a:spAutoFit/>
          </a:bodyPr>
          <a:lstStyle/>
          <a:p>
            <a:r>
              <a:rPr lang="en-US" sz="2400" dirty="0"/>
              <a:t>C                +    0       8       6      0     0    0   ….</a:t>
            </a:r>
          </a:p>
        </p:txBody>
      </p:sp>
      <p:sp>
        <p:nvSpPr>
          <p:cNvPr id="13" name="TextBox 12"/>
          <p:cNvSpPr txBox="1"/>
          <p:nvPr/>
        </p:nvSpPr>
        <p:spPr>
          <a:xfrm>
            <a:off x="3231642" y="4337888"/>
            <a:ext cx="5338477" cy="461665"/>
          </a:xfrm>
          <a:prstGeom prst="rect">
            <a:avLst/>
          </a:prstGeom>
          <a:noFill/>
        </p:spPr>
        <p:txBody>
          <a:bodyPr wrap="square" rtlCol="0">
            <a:spAutoFit/>
          </a:bodyPr>
          <a:lstStyle/>
          <a:p>
            <a:r>
              <a:rPr lang="en-US" sz="2400" dirty="0"/>
              <a:t>B                      7       2       2      0     0    0   ….</a:t>
            </a:r>
          </a:p>
        </p:txBody>
      </p:sp>
      <p:sp>
        <p:nvSpPr>
          <p:cNvPr id="14" name="TextBox 13"/>
          <p:cNvSpPr txBox="1"/>
          <p:nvPr/>
        </p:nvSpPr>
        <p:spPr>
          <a:xfrm>
            <a:off x="3231642" y="2782519"/>
            <a:ext cx="5342960" cy="461665"/>
          </a:xfrm>
          <a:prstGeom prst="rect">
            <a:avLst/>
          </a:prstGeom>
          <a:noFill/>
        </p:spPr>
        <p:txBody>
          <a:bodyPr wrap="square" rtlCol="0">
            <a:spAutoFit/>
          </a:bodyPr>
          <a:lstStyle/>
          <a:p>
            <a:r>
              <a:rPr lang="en-US" sz="2400" dirty="0"/>
              <a:t>X                      2       1       0      0     0    0   ….</a:t>
            </a:r>
          </a:p>
        </p:txBody>
      </p:sp>
      <p:cxnSp>
        <p:nvCxnSpPr>
          <p:cNvPr id="16" name="Straight Connector 15"/>
          <p:cNvCxnSpPr/>
          <p:nvPr/>
        </p:nvCxnSpPr>
        <p:spPr>
          <a:xfrm>
            <a:off x="2841677" y="4337888"/>
            <a:ext cx="57194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160" y="3280058"/>
            <a:ext cx="571947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6308033" y="5397608"/>
                <a:ext cx="588161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solidFill>
                            <a:schemeClr val="tx1"/>
                          </a:solidFill>
                          <a:latin typeface="Cambria Math" charset="0"/>
                        </a:rPr>
                        <m:t>𝐷</m:t>
                      </m:r>
                      <m:r>
                        <a:rPr lang="en-US" sz="2800" b="0" i="1" smtClean="0">
                          <a:solidFill>
                            <a:schemeClr val="tx1"/>
                          </a:solidFill>
                          <a:latin typeface="Cambria Math" panose="02040503050406030204" pitchFamily="18" charset="0"/>
                        </a:rPr>
                        <m:t>𝑆</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𝐴</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charset="0"/>
                        </a:rPr>
                        <m:t>𝐷𝑆</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𝐶</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charset="0"/>
                        </a:rPr>
                        <m:t>𝐷𝑆</m:t>
                      </m:r>
                      <m:r>
                        <a:rPr lang="en-US" sz="2800" b="0" i="1" smtClean="0">
                          <a:solidFill>
                            <a:schemeClr val="tx1"/>
                          </a:solidFill>
                          <a:latin typeface="Cambria Math" charset="0"/>
                        </a:rPr>
                        <m:t>(</m:t>
                      </m:r>
                      <m:r>
                        <a:rPr lang="en-US" sz="2800" b="0" i="1" smtClean="0">
                          <a:solidFill>
                            <a:schemeClr val="tx1"/>
                          </a:solidFill>
                          <a:latin typeface="Cambria Math" charset="0"/>
                        </a:rPr>
                        <m:t>𝐵</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charset="0"/>
                        </a:rPr>
                        <m:t>)</m:t>
                      </m:r>
                    </m:oMath>
                  </m:oMathPara>
                </a14:m>
                <a:endParaRPr lang="en-US" sz="2800" dirty="0">
                  <a:solidFill>
                    <a:schemeClr val="tx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308033" y="5397608"/>
                <a:ext cx="5881613"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80762" y="5154930"/>
                <a:ext cx="416858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a:latin typeface="Cambria Math" charset="0"/>
                        </a:rPr>
                        <m:t>𝑖</m:t>
                      </m:r>
                      <m:r>
                        <a:rPr lang="en-US" sz="2400" i="1">
                          <a:latin typeface="Cambria Math" charset="0"/>
                        </a:rPr>
                        <m:t>=0,    </m:t>
                      </m:r>
                      <m:sSub>
                        <m:sSubPr>
                          <m:ctrlPr>
                            <a:rPr lang="en-US" sz="2400" i="1">
                              <a:latin typeface="Cambria Math" panose="02040503050406030204" pitchFamily="18" charset="0"/>
                            </a:rPr>
                          </m:ctrlPr>
                        </m:sSubPr>
                        <m:e>
                          <m:r>
                            <a:rPr lang="en-US" sz="2400" i="1">
                              <a:latin typeface="Cambria Math" charset="0"/>
                            </a:rPr>
                            <m:t>𝑎</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𝑐</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𝑥</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𝑏</m:t>
                          </m:r>
                        </m:e>
                        <m:sub>
                          <m:r>
                            <a:rPr lang="en-US" sz="2400" i="1">
                              <a:latin typeface="Cambria Math" charset="0"/>
                            </a:rPr>
                            <m:t>0</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80762" y="5154930"/>
                <a:ext cx="4168589" cy="461665"/>
              </a:xfrm>
              <a:prstGeom prst="rect">
                <a:avLst/>
              </a:prstGeom>
              <a:blipFill>
                <a:blip r:embed="rId6"/>
                <a:stretch>
                  <a:fillRect l="-292"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80762" y="5655502"/>
                <a:ext cx="511221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rPr>
                        <m:t>𝑖</m:t>
                      </m:r>
                      <m:r>
                        <a:rPr lang="en-US" sz="2400" i="1" smtClean="0">
                          <a:latin typeface="Cambria Math"/>
                        </a:rPr>
                        <m:t>&gt;0,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𝑐</m:t>
                          </m:r>
                        </m:e>
                        <m:sub>
                          <m:r>
                            <a:rPr lang="en-US" sz="2400" i="1">
                              <a:latin typeface="Cambria Math"/>
                            </a:rPr>
                            <m:t>𝑖</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𝑏</m:t>
                          </m:r>
                        </m:e>
                        <m:sub>
                          <m:r>
                            <a:rPr lang="en-US" sz="2400" i="1">
                              <a:latin typeface="Cambria Math"/>
                            </a:rPr>
                            <m:t>𝑖</m:t>
                          </m:r>
                        </m:sub>
                      </m:sSub>
                      <m:r>
                        <a:rPr lang="en-US" sz="2400" i="1">
                          <a:latin typeface="Cambria Math"/>
                        </a:rPr>
                        <m:t>+</m:t>
                      </m:r>
                      <m:r>
                        <a:rPr lang="en-US" sz="2400" i="1">
                          <a:latin typeface="Cambria Math" charset="0"/>
                        </a:rPr>
                        <m:t>𝑑</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80762" y="5655502"/>
                <a:ext cx="5112219" cy="461665"/>
              </a:xfrm>
              <a:prstGeom prst="rect">
                <a:avLst/>
              </a:prstGeom>
              <a:blipFill>
                <a:blip r:embed="rId7"/>
                <a:stretch>
                  <a:fillRect l="-238" b="-266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CB3D2A6-8039-254F-97F3-994A35087B5E}" type="slidenum">
              <a:rPr lang="en-US" smtClean="0"/>
              <a:t>21</a:t>
            </a:fld>
            <a:endParaRPr lang="en-US"/>
          </a:p>
        </p:txBody>
      </p:sp>
      <p:cxnSp>
        <p:nvCxnSpPr>
          <p:cNvPr id="20" name="Straight Arrow Connector 19"/>
          <p:cNvCxnSpPr/>
          <p:nvPr/>
        </p:nvCxnSpPr>
        <p:spPr>
          <a:xfrm flipH="1">
            <a:off x="4557711" y="2365135"/>
            <a:ext cx="2349305" cy="14068"/>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9432" y="2143128"/>
            <a:ext cx="1971675" cy="369332"/>
          </a:xfrm>
          <a:prstGeom prst="rect">
            <a:avLst/>
          </a:prstGeom>
          <a:noFill/>
          <a:ln>
            <a:solidFill>
              <a:schemeClr val="accent1"/>
            </a:solidFill>
          </a:ln>
        </p:spPr>
        <p:txBody>
          <a:bodyPr wrap="square" rtlCol="0">
            <a:spAutoFit/>
          </a:bodyPr>
          <a:lstStyle/>
          <a:p>
            <a:pPr algn="ctr"/>
            <a:r>
              <a:rPr lang="en-US" dirty="0"/>
              <a:t>Less significant</a:t>
            </a:r>
          </a:p>
        </p:txBody>
      </p:sp>
      <p:sp>
        <p:nvSpPr>
          <p:cNvPr id="29" name="TextBox 28"/>
          <p:cNvSpPr txBox="1"/>
          <p:nvPr/>
        </p:nvSpPr>
        <p:spPr>
          <a:xfrm>
            <a:off x="2595272" y="2155779"/>
            <a:ext cx="1971675" cy="369332"/>
          </a:xfrm>
          <a:prstGeom prst="rect">
            <a:avLst/>
          </a:prstGeom>
          <a:noFill/>
          <a:ln>
            <a:solidFill>
              <a:schemeClr val="accent1"/>
            </a:solidFill>
          </a:ln>
        </p:spPr>
        <p:txBody>
          <a:bodyPr wrap="square" rtlCol="0">
            <a:spAutoFit/>
          </a:bodyPr>
          <a:lstStyle/>
          <a:p>
            <a:pPr algn="ctr"/>
            <a:r>
              <a:rPr lang="en-US" dirty="0"/>
              <a:t>Most significant</a:t>
            </a:r>
          </a:p>
        </p:txBody>
      </p:sp>
      <p:sp>
        <p:nvSpPr>
          <p:cNvPr id="2" name="Footer Placeholder 1">
            <a:extLst>
              <a:ext uri="{FF2B5EF4-FFF2-40B4-BE49-F238E27FC236}">
                <a16:creationId xmlns:a16="http://schemas.microsoft.com/office/drawing/2014/main" id="{90641DA0-2A59-45FB-8238-7C829F3EF410}"/>
              </a:ext>
            </a:extLst>
          </p:cNvPr>
          <p:cNvSpPr>
            <a:spLocks noGrp="1"/>
          </p:cNvSpPr>
          <p:nvPr>
            <p:ph type="ftr" sz="quarter" idx="11"/>
          </p:nvPr>
        </p:nvSpPr>
        <p:spPr/>
        <p:txBody>
          <a:bodyPr/>
          <a:lstStyle/>
          <a:p>
            <a:r>
              <a:rPr lang="en-US"/>
              <a:t>Suguman Bansal | U Penn</a:t>
            </a:r>
          </a:p>
        </p:txBody>
      </p:sp>
      <p:sp>
        <p:nvSpPr>
          <p:cNvPr id="34" name="Title 1">
            <a:extLst>
              <a:ext uri="{FF2B5EF4-FFF2-40B4-BE49-F238E27FC236}">
                <a16:creationId xmlns:a16="http://schemas.microsoft.com/office/drawing/2014/main" id="{2C77F7B0-573C-4B5C-A368-33CC984DC59B}"/>
              </a:ext>
            </a:extLst>
          </p:cNvPr>
          <p:cNvSpPr>
            <a:spLocks noGrp="1"/>
          </p:cNvSpPr>
          <p:nvPr>
            <p:ph type="title"/>
          </p:nvPr>
        </p:nvSpPr>
        <p:spPr>
          <a:xfrm>
            <a:off x="362673" y="219176"/>
            <a:ext cx="10991127" cy="1325563"/>
          </a:xfrm>
        </p:spPr>
        <p:txBody>
          <a:bodyPr/>
          <a:lstStyle/>
          <a:p>
            <a:r>
              <a:rPr lang="en-US" dirty="0">
                <a:solidFill>
                  <a:srgbClr val="FF0000"/>
                </a:solidFill>
              </a:rPr>
              <a:t>Core Insight</a:t>
            </a:r>
          </a:p>
        </p:txBody>
      </p:sp>
      <mc:AlternateContent xmlns:mc="http://schemas.openxmlformats.org/markup-compatibility/2006" xmlns:a14="http://schemas.microsoft.com/office/drawing/2010/main">
        <mc:Choice Requires="a14">
          <p:sp>
            <p:nvSpPr>
              <p:cNvPr id="35" name="Content Placeholder 2">
                <a:extLst>
                  <a:ext uri="{FF2B5EF4-FFF2-40B4-BE49-F238E27FC236}">
                    <a16:creationId xmlns:a16="http://schemas.microsoft.com/office/drawing/2014/main" id="{B4816392-C75E-49B2-BF25-8A25FEFAA44A}"/>
                  </a:ext>
                </a:extLst>
              </p:cNvPr>
              <p:cNvSpPr>
                <a:spLocks noGrp="1"/>
              </p:cNvSpPr>
              <p:nvPr>
                <p:ph idx="1"/>
              </p:nvPr>
            </p:nvSpPr>
            <p:spPr>
              <a:xfrm>
                <a:off x="443615" y="1379074"/>
                <a:ext cx="10515600" cy="669114"/>
              </a:xfrm>
              <a:noFill/>
            </p:spPr>
            <p:txBody>
              <a:bodyPr>
                <a:noAutofit/>
              </a:bodyPr>
              <a:lstStyle/>
              <a:p>
                <a:pPr marL="0" indent="0">
                  <a:buNone/>
                </a:pPr>
                <a:r>
                  <a:rPr lang="en-US" dirty="0"/>
                  <a:t>Consider (</a:t>
                </a:r>
                <a14:m>
                  <m:oMath xmlns:m="http://schemas.openxmlformats.org/officeDocument/2006/math">
                    <m:r>
                      <a:rPr lang="en-US" i="1" dirty="0" smtClean="0">
                        <a:latin typeface="Cambria Math" charset="0"/>
                      </a:rPr>
                      <m:t>𝑑</m:t>
                    </m:r>
                    <m:r>
                      <a:rPr lang="en-US" b="0" i="1" dirty="0" smtClean="0">
                        <a:latin typeface="Cambria Math" charset="0"/>
                      </a:rPr>
                      <m:t>=</m:t>
                    </m:r>
                    <m:r>
                      <a:rPr lang="en-US" i="1" dirty="0" smtClean="0">
                        <a:latin typeface="Cambria Math" charset="0"/>
                      </a:rPr>
                      <m:t>10</m:t>
                    </m:r>
                  </m:oMath>
                </a14:m>
                <a:r>
                  <a:rPr lang="en-US" dirty="0"/>
                  <a:t>)</a:t>
                </a:r>
              </a:p>
              <a:p>
                <a:pPr marL="0" indent="0">
                  <a:buNone/>
                </a:pPr>
                <a:r>
                  <a:rPr lang="en-US" dirty="0"/>
                  <a:t>	</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b="1" dirty="0"/>
              </a:p>
              <a:p>
                <a:pPr marL="0" indent="0">
                  <a:buNone/>
                </a:pPr>
                <a:r>
                  <a:rPr lang="en-US" dirty="0"/>
                  <a:t> </a:t>
                </a:r>
                <a:endParaRPr lang="en-US" dirty="0">
                  <a:solidFill>
                    <a:srgbClr val="002060"/>
                  </a:solidFill>
                </a:endParaRPr>
              </a:p>
              <a:p>
                <a:pPr marL="0" indent="0">
                  <a:buNone/>
                </a:pPr>
                <a:r>
                  <a:rPr lang="en-US" dirty="0">
                    <a:solidFill>
                      <a:srgbClr val="002060"/>
                    </a:solidFill>
                  </a:rPr>
                  <a:t> </a:t>
                </a:r>
                <a:endParaRPr lang="en-US" dirty="0"/>
              </a:p>
              <a:p>
                <a:pPr marL="0" indent="0">
                  <a:buNone/>
                </a:pPr>
                <a:endParaRPr lang="en-US" dirty="0"/>
              </a:p>
            </p:txBody>
          </p:sp>
        </mc:Choice>
        <mc:Fallback xmlns="">
          <p:sp>
            <p:nvSpPr>
              <p:cNvPr id="35" name="Content Placeholder 2">
                <a:extLst>
                  <a:ext uri="{FF2B5EF4-FFF2-40B4-BE49-F238E27FC236}">
                    <a16:creationId xmlns:a16="http://schemas.microsoft.com/office/drawing/2014/main" id="{B4816392-C75E-49B2-BF25-8A25FEFAA44A}"/>
                  </a:ext>
                </a:extLst>
              </p:cNvPr>
              <p:cNvSpPr>
                <a:spLocks noGrp="1" noRot="1" noChangeAspect="1" noMove="1" noResize="1" noEditPoints="1" noAdjustHandles="1" noChangeArrowheads="1" noChangeShapeType="1" noTextEdit="1"/>
              </p:cNvSpPr>
              <p:nvPr>
                <p:ph idx="1"/>
              </p:nvPr>
            </p:nvSpPr>
            <p:spPr>
              <a:xfrm>
                <a:off x="443615" y="1379074"/>
                <a:ext cx="10515600" cy="669114"/>
              </a:xfrm>
              <a:blipFill>
                <a:blip r:embed="rId8"/>
                <a:stretch>
                  <a:fillRect l="-1217" t="-14545"/>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C93C3E9-ABE6-4850-A94A-FA722645AC76}"/>
              </a:ext>
            </a:extLst>
          </p:cNvPr>
          <p:cNvSpPr txBox="1"/>
          <p:nvPr/>
        </p:nvSpPr>
        <p:spPr>
          <a:xfrm>
            <a:off x="5797097" y="5006043"/>
            <a:ext cx="484094" cy="1200329"/>
          </a:xfrm>
          <a:prstGeom prst="rect">
            <a:avLst/>
          </a:prstGeom>
          <a:noFill/>
        </p:spPr>
        <p:txBody>
          <a:bodyPr wrap="square" rtlCol="0">
            <a:spAutoFit/>
          </a:bodyPr>
          <a:lstStyle/>
          <a:p>
            <a:r>
              <a:rPr lang="en-US" sz="7200" dirty="0">
                <a:latin typeface="+mj-lt"/>
              </a:rPr>
              <a:t>}</a:t>
            </a:r>
          </a:p>
        </p:txBody>
      </p:sp>
    </p:spTree>
    <p:extLst>
      <p:ext uri="{BB962C8B-B14F-4D97-AF65-F5344CB8AC3E}">
        <p14:creationId xmlns:p14="http://schemas.microsoft.com/office/powerpoint/2010/main" val="62102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using Automata</a:t>
            </a:r>
            <a:br>
              <a:rPr lang="en-US" dirty="0"/>
            </a:br>
            <a:r>
              <a:rPr lang="en-US" sz="1800" dirty="0"/>
              <a:t>[</a:t>
            </a:r>
            <a:r>
              <a:rPr lang="en-US" sz="1800" b="1" dirty="0"/>
              <a:t>Bansal</a:t>
            </a:r>
            <a:r>
              <a:rPr lang="en-US" sz="1800" dirty="0"/>
              <a:t>, Chaudhuri, and </a:t>
            </a:r>
            <a:r>
              <a:rPr lang="en-US" sz="1800" dirty="0" err="1"/>
              <a:t>Vardi</a:t>
            </a:r>
            <a:r>
              <a:rPr lang="en-US" sz="1800" dirty="0"/>
              <a:t>. </a:t>
            </a:r>
            <a:r>
              <a:rPr lang="en-US" sz="1800" dirty="0" err="1"/>
              <a:t>FoSSaCS</a:t>
            </a:r>
            <a:r>
              <a:rPr lang="en-US" sz="1800" dirty="0"/>
              <a:t> 2018] [</a:t>
            </a:r>
            <a:r>
              <a:rPr lang="en-US" sz="1800" b="1" dirty="0"/>
              <a:t>Bansal</a:t>
            </a:r>
            <a:r>
              <a:rPr lang="en-US" sz="1800" dirty="0"/>
              <a:t> and </a:t>
            </a:r>
            <a:r>
              <a:rPr lang="en-US" sz="1800" dirty="0" err="1"/>
              <a:t>Vardi</a:t>
            </a:r>
            <a:r>
              <a:rPr lang="en-US" sz="1800" dirty="0"/>
              <a:t>. CAV 2019]</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CFC0BB0-C9AC-0C4D-97A0-E177DE0A1D9E}"/>
                  </a:ext>
                </a:extLst>
              </p:cNvPr>
              <p:cNvSpPr>
                <a:spLocks noGrp="1"/>
              </p:cNvSpPr>
              <p:nvPr>
                <p:ph idx="1"/>
              </p:nvPr>
            </p:nvSpPr>
            <p:spPr>
              <a:xfrm>
                <a:off x="838200" y="1763840"/>
                <a:ext cx="10515600" cy="4351338"/>
              </a:xfrm>
            </p:spPr>
            <p:txBody>
              <a:bodyPr>
                <a:normAutofit/>
              </a:bodyPr>
              <a:lstStyle/>
              <a:p>
                <a:pPr marL="0" indent="0">
                  <a:buNone/>
                </a:pPr>
                <a:r>
                  <a:rPr lang="en-US" sz="2400" dirty="0"/>
                  <a:t>Given, discount factor </a:t>
                </a:r>
                <a14:m>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&gt;1</m:t>
                    </m:r>
                  </m:oMath>
                </a14:m>
                <a:r>
                  <a:rPr lang="en-US" sz="2400" dirty="0">
                    <a:solidFill>
                      <a:srgbClr val="7030A0"/>
                    </a:solidFill>
                  </a:rPr>
                  <a:t>, Comparator</a:t>
                </a:r>
                <a:r>
                  <a:rPr lang="en-US" sz="2400" dirty="0"/>
                  <a:t> </a:t>
                </a:r>
                <a:r>
                  <a:rPr lang="en-US" sz="2400" dirty="0">
                    <a:solidFill>
                      <a:schemeClr val="tx1"/>
                    </a:solidFill>
                  </a:rPr>
                  <a:t>accepts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𝐴</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𝐵</m:t>
                    </m:r>
                    <m:r>
                      <a:rPr lang="en-US" sz="2400" b="0" i="1" smtClean="0">
                        <a:solidFill>
                          <a:schemeClr val="tx1"/>
                        </a:solidFill>
                        <a:latin typeface="Cambria Math" panose="02040503050406030204" pitchFamily="18" charset="0"/>
                      </a:rPr>
                      <m:t>) </m:t>
                    </m:r>
                  </m:oMath>
                </a14:m>
                <a:r>
                  <a:rPr lang="en-US" sz="2400" dirty="0" err="1"/>
                  <a:t>iff</a:t>
                </a:r>
                <a:r>
                  <a:rPr lang="en-US" sz="2400" dirty="0"/>
                  <a:t> </a:t>
                </a:r>
                <a14:m>
                  <m:oMath xmlns:m="http://schemas.openxmlformats.org/officeDocument/2006/math">
                    <m:r>
                      <a:rPr lang="en-US" sz="2400" b="0" i="1" smtClean="0">
                        <a:solidFill>
                          <a:schemeClr val="accent5">
                            <a:lumMod val="75000"/>
                          </a:schemeClr>
                        </a:solidFill>
                        <a:latin typeface="Cambria Math" panose="02040503050406030204" pitchFamily="18" charset="0"/>
                      </a:rPr>
                      <m:t>𝐷𝑆</m:t>
                    </m:r>
                    <m:d>
                      <m:dPr>
                        <m:ctrlPr>
                          <a:rPr lang="en-US" sz="2400" b="0" i="1" smtClean="0">
                            <a:solidFill>
                              <a:schemeClr val="accent5">
                                <a:lumMod val="75000"/>
                              </a:schemeClr>
                            </a:solidFill>
                            <a:latin typeface="Cambria Math" panose="02040503050406030204" pitchFamily="18" charset="0"/>
                          </a:rPr>
                        </m:ctrlPr>
                      </m:dPr>
                      <m:e>
                        <m:r>
                          <a:rPr lang="en-US" sz="2400" b="0" i="1" smtClean="0">
                            <a:solidFill>
                              <a:schemeClr val="accent5">
                                <a:lumMod val="75000"/>
                              </a:schemeClr>
                            </a:solidFill>
                            <a:latin typeface="Cambria Math" panose="02040503050406030204" pitchFamily="18" charset="0"/>
                          </a:rPr>
                          <m:t>𝐴</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𝑑</m:t>
                        </m:r>
                      </m:e>
                    </m:d>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𝐷𝑆</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𝐵</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𝑑</m:t>
                    </m:r>
                    <m:r>
                      <a:rPr lang="en-US" sz="2400" b="0" i="1" smtClean="0">
                        <a:solidFill>
                          <a:schemeClr val="accent5">
                            <a:lumMod val="75000"/>
                          </a:schemeClr>
                        </a:solidFill>
                        <a:latin typeface="Cambria Math" panose="02040503050406030204" pitchFamily="18" charset="0"/>
                      </a:rPr>
                      <m:t>)</m:t>
                    </m:r>
                  </m:oMath>
                </a14:m>
                <a:endParaRPr lang="en-US" sz="2400" dirty="0">
                  <a:solidFill>
                    <a:srgbClr val="7030A0"/>
                  </a:solidFill>
                </a:endParaRPr>
              </a:p>
              <a:p>
                <a:pPr marL="0" indent="0">
                  <a:buNone/>
                </a:pPr>
                <a:endParaRPr lang="en-US" sz="2400" dirty="0">
                  <a:solidFill>
                    <a:srgbClr val="7030A0"/>
                  </a:solidFill>
                </a:endParaRPr>
              </a:p>
              <a:p>
                <a:pPr marL="0" indent="0">
                  <a:buNone/>
                </a:pPr>
                <a:r>
                  <a:rPr lang="en-US" sz="2400" dirty="0"/>
                  <a:t>For </a:t>
                </a:r>
                <a:r>
                  <a:rPr lang="en-US" sz="2400" dirty="0">
                    <a:solidFill>
                      <a:srgbClr val="7030A0"/>
                    </a:solidFill>
                  </a:rPr>
                  <a:t>integer discount factors, </a:t>
                </a:r>
              </a:p>
              <a:p>
                <a:pPr lvl="1"/>
                <a14:m>
                  <m:oMath xmlns:m="http://schemas.openxmlformats.org/officeDocument/2006/math">
                    <m:r>
                      <a:rPr lang="en-US" sz="2000" i="1" smtClean="0">
                        <a:latin typeface="Cambria Math" charset="0"/>
                      </a:rPr>
                      <m:t>𝐷</m:t>
                    </m:r>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charset="0"/>
                          </a:rPr>
                          <m:t>𝐴</m:t>
                        </m:r>
                        <m:r>
                          <a:rPr lang="en-US" sz="2000" i="1">
                            <a:latin typeface="Cambria Math" panose="02040503050406030204" pitchFamily="18" charset="0"/>
                          </a:rPr>
                          <m:t>,</m:t>
                        </m:r>
                        <m:r>
                          <a:rPr lang="en-US" sz="2000" i="1">
                            <a:latin typeface="Cambria Math" panose="02040503050406030204" pitchFamily="18" charset="0"/>
                          </a:rPr>
                          <m:t>𝑑</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0</m:t>
                        </m:r>
                      </m:sub>
                    </m:sSub>
                    <m:r>
                      <a:rPr lang="en-US" sz="2000" i="1">
                        <a:latin typeface="Cambria Math"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1</m:t>
                            </m:r>
                          </m:sub>
                        </m:sSub>
                      </m:num>
                      <m:den>
                        <m:r>
                          <a:rPr lang="en-US" sz="2000" i="1">
                            <a:latin typeface="Cambria Math" charset="0"/>
                          </a:rPr>
                          <m:t>𝑑</m:t>
                        </m:r>
                      </m:den>
                    </m:f>
                    <m:r>
                      <a:rPr lang="en-US" sz="2000" i="1">
                        <a:latin typeface="Cambria Math"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2</m:t>
                            </m:r>
                          </m:sub>
                        </m:sSub>
                      </m:num>
                      <m:den>
                        <m:sSup>
                          <m:sSupPr>
                            <m:ctrlPr>
                              <a:rPr lang="en-US" sz="2000" i="1">
                                <a:latin typeface="Cambria Math" panose="02040503050406030204" pitchFamily="18" charset="0"/>
                              </a:rPr>
                            </m:ctrlPr>
                          </m:sSupPr>
                          <m:e>
                            <m:r>
                              <a:rPr lang="en-US" sz="2000" i="1">
                                <a:latin typeface="Cambria Math" charset="0"/>
                              </a:rPr>
                              <m:t>𝑑</m:t>
                            </m:r>
                          </m:e>
                          <m:sup>
                            <m:r>
                              <a:rPr lang="en-US" sz="2000" i="1">
                                <a:latin typeface="Cambria Math" charset="0"/>
                              </a:rPr>
                              <m:t>2</m:t>
                            </m:r>
                          </m:sup>
                        </m:sSup>
                      </m:den>
                    </m:f>
                    <m:r>
                      <a:rPr lang="en-US" sz="2000" i="1">
                        <a:latin typeface="Cambria Math" charset="0"/>
                      </a:rPr>
                      <m:t>+…</m:t>
                    </m:r>
                    <m:r>
                      <a:rPr lang="en-US" sz="2000" i="1">
                        <a:latin typeface="Cambria Math" panose="02040503050406030204" pitchFamily="18" charset="0"/>
                      </a:rPr>
                      <m:t>= </m:t>
                    </m:r>
                    <m:r>
                      <a:rPr lang="en-US" sz="2000" i="1">
                        <a:latin typeface="Cambria Math" charset="0"/>
                      </a:rPr>
                      <m:t>  </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0</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1</m:t>
                                </m:r>
                              </m:sub>
                            </m:sSub>
                            <m:sSub>
                              <m:sSubPr>
                                <m:ctrlPr>
                                  <a:rPr lang="en-US" sz="2000" i="1">
                                    <a:latin typeface="Cambria Math" panose="02040503050406030204" pitchFamily="18" charset="0"/>
                                  </a:rPr>
                                </m:ctrlPr>
                              </m:sSubPr>
                              <m:e>
                                <m:r>
                                  <a:rPr lang="en-US" sz="2000" i="1">
                                    <a:latin typeface="Cambria Math" charset="0"/>
                                  </a:rPr>
                                  <m:t>𝑎</m:t>
                                </m:r>
                              </m:e>
                              <m:sub>
                                <m:r>
                                  <a:rPr lang="en-US" sz="2000" i="1">
                                    <a:latin typeface="Cambria Math" charset="0"/>
                                  </a:rPr>
                                  <m:t>2</m:t>
                                </m:r>
                              </m:sub>
                            </m:sSub>
                            <m:r>
                              <a:rPr lang="en-US" sz="2000" i="1">
                                <a:latin typeface="Cambria Math" charset="0"/>
                              </a:rPr>
                              <m:t>…</m:t>
                            </m:r>
                          </m:e>
                        </m:d>
                      </m:e>
                      <m:sub>
                        <m:r>
                          <a:rPr lang="en-US" sz="2000" i="1">
                            <a:latin typeface="Cambria Math" charset="0"/>
                          </a:rPr>
                          <m:t>𝑑</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𝐴</m:t>
                        </m:r>
                      </m:e>
                      <m:sub>
                        <m:r>
                          <a:rPr lang="en-US" sz="2000" i="1">
                            <a:latin typeface="Cambria Math" charset="0"/>
                          </a:rPr>
                          <m:t>𝑑</m:t>
                        </m:r>
                      </m:sub>
                    </m:sSub>
                  </m:oMath>
                </a14:m>
                <a:endParaRPr lang="en-US" sz="2000" dirty="0"/>
              </a:p>
              <a:p>
                <a:pPr lvl="1"/>
                <a14:m>
                  <m:oMath xmlns:m="http://schemas.openxmlformats.org/officeDocument/2006/math">
                    <m:r>
                      <a:rPr lang="en-US" sz="2000" i="1">
                        <a:latin typeface="Cambria Math" charset="0"/>
                      </a:rPr>
                      <m:t>𝐷</m:t>
                    </m:r>
                    <m:r>
                      <a:rPr lang="en-US" sz="2000" i="1">
                        <a:latin typeface="Cambria Math" panose="02040503050406030204" pitchFamily="18" charset="0"/>
                      </a:rPr>
                      <m:t>𝑆</m:t>
                    </m:r>
                    <m:d>
                      <m:dPr>
                        <m:ctrlPr>
                          <a:rPr lang="en-US" sz="2000" i="1">
                            <a:latin typeface="Cambria Math" panose="02040503050406030204" pitchFamily="18" charset="0"/>
                          </a:rPr>
                        </m:ctrlPr>
                      </m:dPr>
                      <m:e>
                        <m:r>
                          <a:rPr lang="en-US" sz="2000" i="1">
                            <a:latin typeface="Cambria Math" charset="0"/>
                          </a:rPr>
                          <m:t>𝐴</m:t>
                        </m:r>
                        <m:r>
                          <a:rPr lang="en-US" sz="2000" i="1">
                            <a:latin typeface="Cambria Math" panose="02040503050406030204" pitchFamily="18" charset="0"/>
                          </a:rPr>
                          <m:t>,</m:t>
                        </m:r>
                        <m:r>
                          <a:rPr lang="en-US" sz="2000" i="1">
                            <a:latin typeface="Cambria Math" panose="02040503050406030204" pitchFamily="18" charset="0"/>
                          </a:rPr>
                          <m:t>𝑑</m:t>
                        </m:r>
                      </m:e>
                    </m:d>
                    <m:r>
                      <a:rPr lang="en-US" sz="2000" i="1">
                        <a:latin typeface="Cambria Math" charset="0"/>
                      </a:rPr>
                      <m:t>≤ </m:t>
                    </m:r>
                    <m:r>
                      <a:rPr lang="en-US" sz="2000" i="1">
                        <a:latin typeface="Cambria Math" charset="0"/>
                      </a:rPr>
                      <m:t>𝐷𝑆</m:t>
                    </m:r>
                    <m:r>
                      <a:rPr lang="en-US" sz="2000" i="1">
                        <a:latin typeface="Cambria Math" charset="0"/>
                      </a:rPr>
                      <m:t>(</m:t>
                    </m:r>
                    <m:r>
                      <a:rPr lang="en-US" sz="2000" i="1">
                        <a:latin typeface="Cambria Math" charset="0"/>
                      </a:rPr>
                      <m:t>𝐵</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charset="0"/>
                      </a:rPr>
                      <m:t>) </m:t>
                    </m:r>
                    <m:r>
                      <m:rPr>
                        <m:nor/>
                      </m:rPr>
                      <a:rPr lang="en-US" sz="2000">
                        <a:latin typeface="Cambria Math" charset="0"/>
                      </a:rPr>
                      <m:t>iff</m:t>
                    </m:r>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𝐴</m:t>
                        </m:r>
                      </m:e>
                      <m:sub>
                        <m:r>
                          <a:rPr lang="en-US" sz="2000" i="1">
                            <a:latin typeface="Cambria Math" charset="0"/>
                          </a:rPr>
                          <m:t>𝑑</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𝐵</m:t>
                        </m:r>
                      </m:e>
                      <m:sub>
                        <m:r>
                          <a:rPr lang="en-US" sz="2000" i="1">
                            <a:latin typeface="Cambria Math" charset="0"/>
                          </a:rPr>
                          <m:t>𝑑</m:t>
                        </m:r>
                      </m:sub>
                    </m:sSub>
                  </m:oMath>
                </a14:m>
                <a:endParaRPr lang="en-US" sz="2000" dirty="0"/>
              </a:p>
              <a:p>
                <a:pPr lvl="1"/>
                <a:r>
                  <a:rPr lang="en-US" sz="2000" dirty="0"/>
                  <a:t>Is there </a:t>
                </a:r>
                <a14:m>
                  <m:oMath xmlns:m="http://schemas.openxmlformats.org/officeDocument/2006/math">
                    <m:r>
                      <a:rPr lang="en-US" sz="2000" i="1">
                        <a:latin typeface="Cambria Math" panose="02040503050406030204" pitchFamily="18" charset="0"/>
                      </a:rPr>
                      <m:t>𝐶</m:t>
                    </m:r>
                  </m:oMath>
                </a14:m>
                <a:r>
                  <a:rPr lang="en-US" sz="2000" dirty="0"/>
                  <a:t> </a:t>
                </a:r>
                <a:r>
                  <a:rPr lang="en-US" sz="2000" dirty="0" err="1"/>
                  <a:t>s.t.</a:t>
                </a:r>
                <a:r>
                  <a:rPr lang="en-US" sz="2000" dirty="0"/>
                  <a:t> </a:t>
                </a:r>
                <a14:m>
                  <m:oMath xmlns:m="http://schemas.openxmlformats.org/officeDocument/2006/math">
                    <m:r>
                      <a:rPr lang="en-US" sz="2000" i="1">
                        <a:latin typeface="Cambria Math" panose="02040503050406030204" pitchFamily="18" charset="0"/>
                      </a:rPr>
                      <m:t>𝐷𝑆</m:t>
                    </m:r>
                    <m:d>
                      <m:dPr>
                        <m:ctrlPr>
                          <a:rPr lang="en-US" sz="2000" i="1">
                            <a:latin typeface="Cambria Math" panose="02040503050406030204" pitchFamily="18" charset="0"/>
                          </a:rPr>
                        </m:ctrlPr>
                      </m:dPr>
                      <m:e>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𝑑</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𝑑</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𝑑</m:t>
                        </m:r>
                      </m:sub>
                    </m:sSub>
                    <m:r>
                      <a:rPr lang="en-US" sz="2000" b="0" i="1" smtClean="0">
                        <a:latin typeface="Cambria Math" panose="02040503050406030204" pitchFamily="18" charset="0"/>
                      </a:rPr>
                      <m:t>≥0</m:t>
                    </m:r>
                  </m:oMath>
                </a14:m>
                <a:r>
                  <a:rPr lang="en-US" sz="2000" dirty="0"/>
                  <a:t>? </a:t>
                </a:r>
              </a:p>
              <a:p>
                <a:pPr lvl="1"/>
                <a:r>
                  <a:rPr lang="en-US" sz="2000" dirty="0"/>
                  <a:t>Non-determinism in arithmetic from most to lesser significant digits </a:t>
                </a:r>
              </a:p>
              <a:p>
                <a:pPr lvl="1"/>
                <a:r>
                  <a:rPr lang="en-US" sz="2000" dirty="0">
                    <a:solidFill>
                      <a:schemeClr val="accent6">
                        <a:lumMod val="75000"/>
                      </a:schemeClr>
                    </a:solidFill>
                  </a:rPr>
                  <a:t>Finitely many possibilities for </a:t>
                </a:r>
                <a14:m>
                  <m:oMath xmlns:m="http://schemas.openxmlformats.org/officeDocument/2006/math">
                    <m:sSub>
                      <m:sSubPr>
                        <m:ctrlPr>
                          <a:rPr lang="en-US" sz="2000" b="0" i="1" smtClean="0">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𝑥</m:t>
                        </m:r>
                      </m:e>
                      <m:sub>
                        <m:r>
                          <a:rPr lang="en-US" sz="2000" b="0" i="1" smtClean="0">
                            <a:solidFill>
                              <a:schemeClr val="accent6">
                                <a:lumMod val="75000"/>
                              </a:schemeClr>
                            </a:solidFill>
                            <a:latin typeface="Cambria Math" panose="02040503050406030204" pitchFamily="18" charset="0"/>
                          </a:rPr>
                          <m:t>𝑖</m:t>
                        </m:r>
                      </m:sub>
                    </m:sSub>
                  </m:oMath>
                </a14:m>
                <a:r>
                  <a:rPr lang="en-US" sz="2000" dirty="0">
                    <a:solidFill>
                      <a:schemeClr val="accent6">
                        <a:lumMod val="75000"/>
                      </a:schemeClr>
                    </a:solidFill>
                  </a:rPr>
                  <a:t>-s and </a:t>
                </a:r>
                <a14:m>
                  <m:oMath xmlns:m="http://schemas.openxmlformats.org/officeDocument/2006/math">
                    <m:sSub>
                      <m:sSubPr>
                        <m:ctrlPr>
                          <a:rPr lang="en-US" sz="2000" i="1">
                            <a:solidFill>
                              <a:schemeClr val="accent6">
                                <a:lumMod val="75000"/>
                              </a:schemeClr>
                            </a:solidFill>
                            <a:latin typeface="Cambria Math" panose="02040503050406030204" pitchFamily="18" charset="0"/>
                          </a:rPr>
                        </m:ctrlPr>
                      </m:sSubPr>
                      <m:e>
                        <m:r>
                          <a:rPr lang="en-US" sz="2000" b="0" i="1" smtClean="0">
                            <a:solidFill>
                              <a:schemeClr val="accent6">
                                <a:lumMod val="75000"/>
                              </a:schemeClr>
                            </a:solidFill>
                            <a:latin typeface="Cambria Math" panose="02040503050406030204" pitchFamily="18" charset="0"/>
                          </a:rPr>
                          <m:t>𝑐</m:t>
                        </m:r>
                      </m:e>
                      <m:sub>
                        <m:r>
                          <a:rPr lang="en-US" sz="2000" i="1">
                            <a:solidFill>
                              <a:schemeClr val="accent6">
                                <a:lumMod val="75000"/>
                              </a:schemeClr>
                            </a:solidFill>
                            <a:latin typeface="Cambria Math" panose="02040503050406030204" pitchFamily="18" charset="0"/>
                          </a:rPr>
                          <m:t>𝑖</m:t>
                        </m:r>
                      </m:sub>
                    </m:sSub>
                  </m:oMath>
                </a14:m>
                <a:r>
                  <a:rPr lang="en-US" sz="2000" dirty="0">
                    <a:solidFill>
                      <a:schemeClr val="accent6">
                        <a:lumMod val="75000"/>
                      </a:schemeClr>
                    </a:solidFill>
                  </a:rPr>
                  <a:t>-s</a:t>
                </a:r>
              </a:p>
              <a:p>
                <a:pPr lvl="4"/>
                <a:endParaRPr lang="en-US" dirty="0"/>
              </a:p>
              <a:p>
                <a:pPr lvl="1"/>
                <a:endParaRPr lang="en-US" sz="2000" dirty="0"/>
              </a:p>
              <a:p>
                <a:pPr marL="0" indent="0">
                  <a:buNone/>
                </a:pPr>
                <a:endParaRPr lang="en-US" sz="2400" dirty="0">
                  <a:solidFill>
                    <a:srgbClr val="7030A0"/>
                  </a:solidFill>
                </a:endParaRPr>
              </a:p>
            </p:txBody>
          </p:sp>
        </mc:Choice>
        <mc:Fallback xmlns="">
          <p:sp>
            <p:nvSpPr>
              <p:cNvPr id="5" name="Content Placeholder 4">
                <a:extLst>
                  <a:ext uri="{FF2B5EF4-FFF2-40B4-BE49-F238E27FC236}">
                    <a16:creationId xmlns:a16="http://schemas.microsoft.com/office/drawing/2014/main" id="{0CFC0BB0-C9AC-0C4D-97A0-E177DE0A1D9E}"/>
                  </a:ext>
                </a:extLst>
              </p:cNvPr>
              <p:cNvSpPr>
                <a:spLocks noGrp="1" noRot="1" noChangeAspect="1" noMove="1" noResize="1" noEditPoints="1" noAdjustHandles="1" noChangeArrowheads="1" noChangeShapeType="1" noTextEdit="1"/>
              </p:cNvSpPr>
              <p:nvPr>
                <p:ph idx="1"/>
              </p:nvPr>
            </p:nvSpPr>
            <p:spPr>
              <a:xfrm>
                <a:off x="838200" y="1763840"/>
                <a:ext cx="10515600" cy="4351338"/>
              </a:xfrm>
              <a:blipFill>
                <a:blip r:embed="rId3"/>
                <a:stretch>
                  <a:fillRect l="-928" t="-196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870157C-BFEF-45B7-BC2D-C88C52BA6790}"/>
              </a:ext>
            </a:extLst>
          </p:cNvPr>
          <p:cNvSpPr txBox="1"/>
          <p:nvPr/>
        </p:nvSpPr>
        <p:spPr>
          <a:xfrm>
            <a:off x="838200" y="5243198"/>
            <a:ext cx="10653114" cy="830997"/>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sz="2400" b="1" dirty="0"/>
              <a:t>Theorem</a:t>
            </a:r>
            <a:r>
              <a:rPr lang="en-US" sz="2400" dirty="0"/>
              <a:t> </a:t>
            </a:r>
            <a:r>
              <a:rPr lang="en-US" dirty="0"/>
              <a:t>[</a:t>
            </a:r>
            <a:r>
              <a:rPr lang="en-US" b="1" dirty="0"/>
              <a:t>Bansal</a:t>
            </a:r>
            <a:r>
              <a:rPr lang="en-US" dirty="0"/>
              <a:t>, Chaudhuri, and </a:t>
            </a:r>
            <a:r>
              <a:rPr lang="en-US" dirty="0" err="1"/>
              <a:t>Vardi</a:t>
            </a:r>
            <a:r>
              <a:rPr lang="en-US" dirty="0"/>
              <a:t>. </a:t>
            </a:r>
            <a:r>
              <a:rPr lang="en-US" dirty="0" err="1"/>
              <a:t>FoSSaCS</a:t>
            </a:r>
            <a:r>
              <a:rPr lang="en-US" dirty="0"/>
              <a:t> 2018] [</a:t>
            </a:r>
            <a:r>
              <a:rPr lang="en-US" b="1" dirty="0"/>
              <a:t>Bansal</a:t>
            </a:r>
            <a:r>
              <a:rPr lang="en-US" dirty="0"/>
              <a:t> and </a:t>
            </a:r>
            <a:r>
              <a:rPr lang="en-US" dirty="0" err="1"/>
              <a:t>Vardi</a:t>
            </a:r>
            <a:r>
              <a:rPr lang="en-US" dirty="0"/>
              <a:t>. CAV 2019]</a:t>
            </a:r>
          </a:p>
          <a:p>
            <a:pPr algn="ctr"/>
            <a:r>
              <a:rPr lang="en-US" sz="2400" dirty="0"/>
              <a:t>Comparator is an (</a:t>
            </a:r>
            <a:r>
              <a:rPr lang="en-US" sz="2400" dirty="0" err="1"/>
              <a:t>Büchi</a:t>
            </a:r>
            <a:r>
              <a:rPr lang="en-US" sz="2400" dirty="0"/>
              <a:t>) automata </a:t>
            </a:r>
            <a:r>
              <a:rPr lang="en-US" sz="2400" dirty="0" err="1"/>
              <a:t>iff</a:t>
            </a:r>
            <a:r>
              <a:rPr lang="en-US" sz="2400" dirty="0"/>
              <a:t> the discount factor is an integer</a:t>
            </a:r>
          </a:p>
        </p:txBody>
      </p:sp>
      <p:sp>
        <p:nvSpPr>
          <p:cNvPr id="3" name="Slide Number Placeholder 2">
            <a:extLst>
              <a:ext uri="{FF2B5EF4-FFF2-40B4-BE49-F238E27FC236}">
                <a16:creationId xmlns:a16="http://schemas.microsoft.com/office/drawing/2014/main" id="{93F0A5CB-F8BF-4E77-BDBB-208CD784737A}"/>
              </a:ext>
            </a:extLst>
          </p:cNvPr>
          <p:cNvSpPr>
            <a:spLocks noGrp="1"/>
          </p:cNvSpPr>
          <p:nvPr>
            <p:ph type="sldNum" sz="quarter" idx="12"/>
          </p:nvPr>
        </p:nvSpPr>
        <p:spPr/>
        <p:txBody>
          <a:bodyPr/>
          <a:lstStyle/>
          <a:p>
            <a:fld id="{E6F4C1C6-CC70-47E1-850A-1CEBF778435A}" type="slidenum">
              <a:rPr lang="en-US" smtClean="0"/>
              <a:t>22</a:t>
            </a:fld>
            <a:endParaRPr lang="en-US"/>
          </a:p>
        </p:txBody>
      </p:sp>
      <p:sp>
        <p:nvSpPr>
          <p:cNvPr id="7" name="TextBox 6">
            <a:extLst>
              <a:ext uri="{FF2B5EF4-FFF2-40B4-BE49-F238E27FC236}">
                <a16:creationId xmlns:a16="http://schemas.microsoft.com/office/drawing/2014/main" id="{58B3977B-9F98-4D0D-83C9-2279A3D7F9D3}"/>
              </a:ext>
            </a:extLst>
          </p:cNvPr>
          <p:cNvSpPr txBox="1"/>
          <p:nvPr/>
        </p:nvSpPr>
        <p:spPr>
          <a:xfrm>
            <a:off x="7626981" y="3793316"/>
            <a:ext cx="4027989" cy="369332"/>
          </a:xfrm>
          <a:prstGeom prst="rect">
            <a:avLst/>
          </a:prstGeom>
          <a:noFill/>
        </p:spPr>
        <p:txBody>
          <a:bodyPr wrap="square" rtlCol="0">
            <a:spAutoFit/>
          </a:bodyPr>
          <a:lstStyle/>
          <a:p>
            <a:r>
              <a:rPr lang="en-US" dirty="0">
                <a:solidFill>
                  <a:srgbClr val="FF0000"/>
                </a:solidFill>
              </a:rPr>
              <a:t>Caveat: Difference of infinite sequences?</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E099E5-CF6C-4A7D-8F68-E5E6AD35FE18}"/>
                  </a:ext>
                </a:extLst>
              </p:cNvPr>
              <p:cNvSpPr txBox="1"/>
              <p:nvPr/>
            </p:nvSpPr>
            <p:spPr>
              <a:xfrm>
                <a:off x="9166415" y="3450220"/>
                <a:ext cx="2325637" cy="369332"/>
              </a:xfrm>
              <a:prstGeom prst="rect">
                <a:avLst/>
              </a:prstGeom>
              <a:noFill/>
            </p:spPr>
            <p:txBody>
              <a:bodyPr wrap="none" rtlCol="0">
                <a:spAutoFit/>
              </a:bodyPr>
              <a:lstStyle/>
              <a:p>
                <a:r>
                  <a:rPr lang="en-US" dirty="0">
                    <a:solidFill>
                      <a:srgbClr val="FF0000"/>
                    </a:solidFill>
                  </a:rPr>
                  <a:t>Caveat: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𝑑</m:t>
                    </m:r>
                  </m:oMath>
                </a14:m>
                <a:r>
                  <a:rPr lang="en-US" dirty="0">
                    <a:solidFill>
                      <a:srgbClr val="FF0000"/>
                    </a:solidFill>
                  </a:rPr>
                  <a:t> and -</a:t>
                </a:r>
                <a:r>
                  <a:rPr lang="en-US" dirty="0" err="1">
                    <a:solidFill>
                      <a:srgbClr val="FF0000"/>
                    </a:solidFill>
                  </a:rPr>
                  <a:t>ve</a:t>
                </a:r>
                <a:endParaRPr lang="en-US" dirty="0"/>
              </a:p>
            </p:txBody>
          </p:sp>
        </mc:Choice>
        <mc:Fallback xmlns="">
          <p:sp>
            <p:nvSpPr>
              <p:cNvPr id="9" name="TextBox 8">
                <a:extLst>
                  <a:ext uri="{FF2B5EF4-FFF2-40B4-BE49-F238E27FC236}">
                    <a16:creationId xmlns:a16="http://schemas.microsoft.com/office/drawing/2014/main" id="{23E099E5-CF6C-4A7D-8F68-E5E6AD35FE18}"/>
                  </a:ext>
                </a:extLst>
              </p:cNvPr>
              <p:cNvSpPr txBox="1">
                <a:spLocks noRot="1" noChangeAspect="1" noMove="1" noResize="1" noEditPoints="1" noAdjustHandles="1" noChangeArrowheads="1" noChangeShapeType="1" noTextEdit="1"/>
              </p:cNvSpPr>
              <p:nvPr/>
            </p:nvSpPr>
            <p:spPr>
              <a:xfrm>
                <a:off x="9166415" y="3450220"/>
                <a:ext cx="2325637" cy="369332"/>
              </a:xfrm>
              <a:prstGeom prst="rect">
                <a:avLst/>
              </a:prstGeom>
              <a:blipFill>
                <a:blip r:embed="rId4"/>
                <a:stretch>
                  <a:fillRect l="-2362" t="-9836" r="-1575" b="-24590"/>
                </a:stretch>
              </a:blipFill>
            </p:spPr>
            <p:txBody>
              <a:bodyPr/>
              <a:lstStyle/>
              <a:p>
                <a:r>
                  <a:rPr lang="en-US">
                    <a:noFill/>
                  </a:rPr>
                  <a:t> </a:t>
                </a:r>
              </a:p>
            </p:txBody>
          </p:sp>
        </mc:Fallback>
      </mc:AlternateContent>
    </p:spTree>
    <p:extLst>
      <p:ext uri="{BB962C8B-B14F-4D97-AF65-F5344CB8AC3E}">
        <p14:creationId xmlns:p14="http://schemas.microsoft.com/office/powerpoint/2010/main" val="30802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Approximate </a:t>
            </a:r>
            <a:r>
              <a:rPr lang="en-US" dirty="0"/>
              <a:t>comparison using Automata</a:t>
            </a:r>
            <a:br>
              <a:rPr lang="en-US" dirty="0"/>
            </a:br>
            <a:r>
              <a:rPr lang="en-US" sz="1800" dirty="0"/>
              <a:t>[</a:t>
            </a:r>
            <a:r>
              <a:rPr lang="en-US" sz="1800" b="1" dirty="0"/>
              <a:t>Bansal</a:t>
            </a:r>
            <a:r>
              <a:rPr lang="en-US" sz="1800" dirty="0"/>
              <a:t>, </a:t>
            </a:r>
            <a:r>
              <a:rPr lang="en-US" sz="1800" dirty="0" err="1"/>
              <a:t>Kavraki</a:t>
            </a:r>
            <a:r>
              <a:rPr lang="en-US" sz="1800" dirty="0"/>
              <a:t>, </a:t>
            </a:r>
            <a:r>
              <a:rPr lang="en-US" sz="1800" dirty="0" err="1"/>
              <a:t>Vardi</a:t>
            </a:r>
            <a:r>
              <a:rPr lang="en-US" sz="1800" dirty="0"/>
              <a:t>, Wells. AAAI 2022]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CFC0BB0-C9AC-0C4D-97A0-E177DE0A1D9E}"/>
                  </a:ext>
                </a:extLst>
              </p:cNvPr>
              <p:cNvSpPr>
                <a:spLocks noGrp="1"/>
              </p:cNvSpPr>
              <p:nvPr>
                <p:ph idx="1"/>
              </p:nvPr>
            </p:nvSpPr>
            <p:spPr/>
            <p:txBody>
              <a:bodyPr>
                <a:normAutofit/>
              </a:bodyPr>
              <a:lstStyle/>
              <a:p>
                <a:pPr marL="0" indent="0">
                  <a:buNone/>
                </a:pPr>
                <a:r>
                  <a:rPr lang="en-US" sz="2400" dirty="0"/>
                  <a:t>For </a:t>
                </a:r>
                <a:r>
                  <a:rPr lang="en-US" sz="2400" dirty="0">
                    <a:solidFill>
                      <a:srgbClr val="7030A0"/>
                    </a:solidFill>
                  </a:rPr>
                  <a:t>non-integer discount factor </a:t>
                </a:r>
                <a14:m>
                  <m:oMath xmlns:m="http://schemas.openxmlformats.org/officeDocument/2006/math">
                    <m:r>
                      <a:rPr lang="en-US" sz="2400" b="0" i="1" smtClean="0">
                        <a:solidFill>
                          <a:srgbClr val="7030A0"/>
                        </a:solidFill>
                        <a:latin typeface="Cambria Math" panose="02040503050406030204" pitchFamily="18" charset="0"/>
                      </a:rPr>
                      <m:t>𝑑</m:t>
                    </m:r>
                  </m:oMath>
                </a14:m>
                <a:r>
                  <a:rPr lang="en-US" sz="2400" dirty="0">
                    <a:solidFill>
                      <a:srgbClr val="7030A0"/>
                    </a:solidFill>
                  </a:rPr>
                  <a:t>, </a:t>
                </a:r>
                <a:endParaRPr lang="en-US" sz="2400" dirty="0"/>
              </a:p>
              <a:p>
                <a:pPr marL="0" indent="0">
                  <a:buNone/>
                </a:pPr>
                <a:endParaRPr lang="en-US" sz="2000" dirty="0"/>
              </a:p>
              <a:p>
                <a:pPr marL="0" indent="0">
                  <a:buNone/>
                </a:pPr>
                <a:r>
                  <a:rPr lang="en-US" sz="2400" dirty="0"/>
                  <a:t>Given, approximation factor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&lt;1</m:t>
                    </m:r>
                  </m:oMath>
                </a14:m>
                <a:r>
                  <a:rPr lang="en-US" sz="2400" b="0" dirty="0"/>
                  <a:t>,</a:t>
                </a:r>
              </a:p>
              <a:p>
                <a:pPr marL="0" indent="0">
                  <a:buNone/>
                </a:pPr>
                <a:r>
                  <a:rPr lang="en-US" sz="2400" dirty="0"/>
                  <a:t>If</a:t>
                </a:r>
                <a:r>
                  <a:rPr lang="en-US" sz="2400" dirty="0">
                    <a:solidFill>
                      <a:srgbClr val="7030A0"/>
                    </a:solidFill>
                  </a:rPr>
                  <a:t> approximate comparator </a:t>
                </a:r>
                <a:r>
                  <a:rPr lang="en-US" sz="2400" dirty="0"/>
                  <a:t>accepts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 </m:t>
                    </m:r>
                  </m:oMath>
                </a14:m>
                <a:r>
                  <a:rPr lang="en-US" sz="2400" dirty="0"/>
                  <a:t>then </a:t>
                </a:r>
                <a14:m>
                  <m:oMath xmlns:m="http://schemas.openxmlformats.org/officeDocument/2006/math">
                    <m:r>
                      <a:rPr lang="en-US" sz="2400" i="1">
                        <a:solidFill>
                          <a:schemeClr val="accent5">
                            <a:lumMod val="75000"/>
                          </a:schemeClr>
                        </a:solidFill>
                        <a:latin typeface="Cambria Math" panose="02040503050406030204" pitchFamily="18" charset="0"/>
                      </a:rPr>
                      <m:t>𝐷𝑆</m:t>
                    </m:r>
                    <m:d>
                      <m:dPr>
                        <m:ctrlPr>
                          <a:rPr lang="en-US" sz="2400" i="1">
                            <a:solidFill>
                              <a:schemeClr val="accent5">
                                <a:lumMod val="75000"/>
                              </a:schemeClr>
                            </a:solidFill>
                            <a:latin typeface="Cambria Math" panose="02040503050406030204" pitchFamily="18" charset="0"/>
                          </a:rPr>
                        </m:ctrlPr>
                      </m:dPr>
                      <m:e>
                        <m:r>
                          <a:rPr lang="en-US" sz="2400" i="1">
                            <a:solidFill>
                              <a:schemeClr val="accent5">
                                <a:lumMod val="75000"/>
                              </a:schemeClr>
                            </a:solidFill>
                            <a:latin typeface="Cambria Math" panose="02040503050406030204" pitchFamily="18" charset="0"/>
                          </a:rPr>
                          <m:t>𝐴</m:t>
                        </m:r>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𝑑</m:t>
                        </m:r>
                      </m:e>
                    </m:d>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𝐷𝑆</m:t>
                    </m:r>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𝐵</m:t>
                    </m:r>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𝑑</m:t>
                    </m:r>
                    <m:r>
                      <a:rPr lang="en-US" sz="2400" i="1">
                        <a:solidFill>
                          <a:schemeClr val="accent5">
                            <a:lumMod val="75000"/>
                          </a:schemeClr>
                        </a:solidFill>
                        <a:latin typeface="Cambria Math" panose="02040503050406030204" pitchFamily="18" charset="0"/>
                      </a:rPr>
                      <m:t>)</m:t>
                    </m:r>
                  </m:oMath>
                </a14:m>
                <a:endParaRPr lang="en-US" sz="2400" b="0" dirty="0">
                  <a:solidFill>
                    <a:schemeClr val="accent5">
                      <a:lumMod val="75000"/>
                    </a:schemeClr>
                  </a:solidFill>
                </a:endParaRPr>
              </a:p>
              <a:p>
                <a:pPr marL="0" indent="0">
                  <a:buNone/>
                </a:pPr>
                <a:r>
                  <a:rPr lang="en-US" sz="2400" dirty="0"/>
                  <a:t>If </a:t>
                </a:r>
                <a:r>
                  <a:rPr lang="en-US" sz="2400" dirty="0">
                    <a:solidFill>
                      <a:srgbClr val="7030A0"/>
                    </a:solidFill>
                  </a:rPr>
                  <a:t>approximate comparator </a:t>
                </a:r>
                <a:r>
                  <a:rPr lang="en-US" sz="2400" dirty="0">
                    <a:solidFill>
                      <a:schemeClr val="tx1"/>
                    </a:solidFill>
                  </a:rPr>
                  <a:t>rejects </a:t>
                </a:r>
                <a14:m>
                  <m:oMath xmlns:m="http://schemas.openxmlformats.org/officeDocument/2006/math">
                    <m:r>
                      <a:rPr lang="en-US" sz="2400" smtClean="0">
                        <a:latin typeface="Cambria Math" panose="02040503050406030204" pitchFamily="18" charset="0"/>
                      </a:rPr>
                      <m:t>(</m:t>
                    </m:r>
                    <m:r>
                      <a:rPr lang="en-US" sz="2400" i="1">
                        <a:latin typeface="Cambria Math" panose="02040503050406030204" pitchFamily="18" charset="0"/>
                      </a:rPr>
                      <m:t>𝐴</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 </m:t>
                    </m:r>
                  </m:oMath>
                </a14:m>
                <a:r>
                  <a:rPr lang="en-US" sz="2400" dirty="0"/>
                  <a:t>then </a:t>
                </a:r>
                <a14:m>
                  <m:oMath xmlns:m="http://schemas.openxmlformats.org/officeDocument/2006/math">
                    <m:r>
                      <a:rPr lang="en-US" sz="2400" i="1">
                        <a:solidFill>
                          <a:schemeClr val="accent5">
                            <a:lumMod val="75000"/>
                          </a:schemeClr>
                        </a:solidFill>
                        <a:latin typeface="Cambria Math" panose="02040503050406030204" pitchFamily="18" charset="0"/>
                      </a:rPr>
                      <m:t>𝐷𝑆</m:t>
                    </m:r>
                    <m:d>
                      <m:dPr>
                        <m:ctrlPr>
                          <a:rPr lang="en-US" sz="2400" i="1">
                            <a:solidFill>
                              <a:schemeClr val="accent5">
                                <a:lumMod val="75000"/>
                              </a:schemeClr>
                            </a:solidFill>
                            <a:latin typeface="Cambria Math" panose="02040503050406030204" pitchFamily="18" charset="0"/>
                          </a:rPr>
                        </m:ctrlPr>
                      </m:dPr>
                      <m:e>
                        <m:r>
                          <a:rPr lang="en-US" sz="2400" i="1">
                            <a:solidFill>
                              <a:schemeClr val="accent5">
                                <a:lumMod val="75000"/>
                              </a:schemeClr>
                            </a:solidFill>
                            <a:latin typeface="Cambria Math" panose="02040503050406030204" pitchFamily="18" charset="0"/>
                          </a:rPr>
                          <m:t>𝐴</m:t>
                        </m:r>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𝑑</m:t>
                        </m:r>
                      </m:e>
                    </m:d>
                    <m:r>
                      <a:rPr lang="en-US" sz="2400" b="0" i="1" smtClean="0">
                        <a:solidFill>
                          <a:schemeClr val="accent5">
                            <a:lumMod val="75000"/>
                          </a:schemeClr>
                        </a:solidFill>
                        <a:latin typeface="Cambria Math" panose="02040503050406030204" pitchFamily="18" charset="0"/>
                      </a:rPr>
                      <m:t>&gt;</m:t>
                    </m:r>
                    <m:r>
                      <a:rPr lang="en-US" sz="2400" i="1">
                        <a:solidFill>
                          <a:schemeClr val="accent5">
                            <a:lumMod val="75000"/>
                          </a:schemeClr>
                        </a:solidFill>
                        <a:latin typeface="Cambria Math" panose="02040503050406030204" pitchFamily="18" charset="0"/>
                      </a:rPr>
                      <m:t>𝐷𝑆</m:t>
                    </m:r>
                    <m:d>
                      <m:dPr>
                        <m:ctrlPr>
                          <a:rPr lang="en-US" sz="2400" i="1">
                            <a:solidFill>
                              <a:schemeClr val="accent5">
                                <a:lumMod val="75000"/>
                              </a:schemeClr>
                            </a:solidFill>
                            <a:latin typeface="Cambria Math" panose="02040503050406030204" pitchFamily="18" charset="0"/>
                          </a:rPr>
                        </m:ctrlPr>
                      </m:dPr>
                      <m:e>
                        <m:r>
                          <a:rPr lang="en-US" sz="2400" i="1">
                            <a:solidFill>
                              <a:schemeClr val="accent5">
                                <a:lumMod val="75000"/>
                              </a:schemeClr>
                            </a:solidFill>
                            <a:latin typeface="Cambria Math" panose="02040503050406030204" pitchFamily="18" charset="0"/>
                          </a:rPr>
                          <m:t>𝐵</m:t>
                        </m:r>
                        <m:r>
                          <a:rPr lang="en-US" sz="2400" i="1">
                            <a:solidFill>
                              <a:schemeClr val="accent5">
                                <a:lumMod val="75000"/>
                              </a:schemeClr>
                            </a:solidFill>
                            <a:latin typeface="Cambria Math" panose="02040503050406030204" pitchFamily="18" charset="0"/>
                          </a:rPr>
                          <m:t>,</m:t>
                        </m:r>
                        <m:r>
                          <a:rPr lang="en-US" sz="2400" i="1">
                            <a:solidFill>
                              <a:schemeClr val="accent5">
                                <a:lumMod val="75000"/>
                              </a:schemeClr>
                            </a:solidFill>
                            <a:latin typeface="Cambria Math" panose="02040503050406030204" pitchFamily="18" charset="0"/>
                          </a:rPr>
                          <m:t>𝑑</m:t>
                        </m:r>
                      </m:e>
                    </m:d>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𝑑</m:t>
                    </m:r>
                    <m:r>
                      <a:rPr lang="en-US" sz="2400" b="0" i="1" smtClean="0">
                        <a:solidFill>
                          <a:schemeClr val="accent5">
                            <a:lumMod val="75000"/>
                          </a:schemeClr>
                        </a:solidFill>
                        <a:latin typeface="Cambria Math" panose="02040503050406030204" pitchFamily="18" charset="0"/>
                      </a:rPr>
                      <m:t>⋅</m:t>
                    </m:r>
                    <m:r>
                      <a:rPr lang="en-US" sz="2400" b="0" i="1" smtClean="0">
                        <a:solidFill>
                          <a:schemeClr val="accent5">
                            <a:lumMod val="75000"/>
                          </a:schemeClr>
                        </a:solidFill>
                        <a:latin typeface="Cambria Math" panose="02040503050406030204" pitchFamily="18" charset="0"/>
                      </a:rPr>
                      <m:t>𝜀</m:t>
                    </m:r>
                  </m:oMath>
                </a14:m>
                <a:r>
                  <a:rPr lang="en-US" sz="2400" dirty="0">
                    <a:solidFill>
                      <a:srgbClr val="7030A0"/>
                    </a:solidFill>
                  </a:rPr>
                  <a:t> </a:t>
                </a:r>
              </a:p>
            </p:txBody>
          </p:sp>
        </mc:Choice>
        <mc:Fallback xmlns="">
          <p:sp>
            <p:nvSpPr>
              <p:cNvPr id="5" name="Content Placeholder 4">
                <a:extLst>
                  <a:ext uri="{FF2B5EF4-FFF2-40B4-BE49-F238E27FC236}">
                    <a16:creationId xmlns:a16="http://schemas.microsoft.com/office/drawing/2014/main" id="{0CFC0BB0-C9AC-0C4D-97A0-E177DE0A1D9E}"/>
                  </a:ext>
                </a:extLst>
              </p:cNvPr>
              <p:cNvSpPr>
                <a:spLocks noGrp="1" noRot="1" noChangeAspect="1" noMove="1" noResize="1" noEditPoints="1" noAdjustHandles="1" noChangeArrowheads="1" noChangeShapeType="1" noTextEdit="1"/>
              </p:cNvSpPr>
              <p:nvPr>
                <p:ph idx="1"/>
              </p:nvPr>
            </p:nvSpPr>
            <p:spPr>
              <a:blipFill>
                <a:blip r:embed="rId3"/>
                <a:stretch>
                  <a:fillRect l="-928" t="-196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3F0A5CB-F8BF-4E77-BDBB-208CD784737A}"/>
              </a:ext>
            </a:extLst>
          </p:cNvPr>
          <p:cNvSpPr>
            <a:spLocks noGrp="1"/>
          </p:cNvSpPr>
          <p:nvPr>
            <p:ph type="sldNum" sz="quarter" idx="12"/>
          </p:nvPr>
        </p:nvSpPr>
        <p:spPr/>
        <p:txBody>
          <a:bodyPr/>
          <a:lstStyle/>
          <a:p>
            <a:fld id="{E6F4C1C6-CC70-47E1-850A-1CEBF778435A}" type="slidenum">
              <a:rPr lang="en-US" smtClean="0"/>
              <a:t>23</a:t>
            </a:fld>
            <a:endParaRPr lang="en-US"/>
          </a:p>
        </p:txBody>
      </p:sp>
      <p:sp>
        <p:nvSpPr>
          <p:cNvPr id="16" name="TextBox 15">
            <a:extLst>
              <a:ext uri="{FF2B5EF4-FFF2-40B4-BE49-F238E27FC236}">
                <a16:creationId xmlns:a16="http://schemas.microsoft.com/office/drawing/2014/main" id="{81F6D43E-C101-4965-91F7-42ECD92D6A63}"/>
              </a:ext>
            </a:extLst>
          </p:cNvPr>
          <p:cNvSpPr txBox="1"/>
          <p:nvPr/>
        </p:nvSpPr>
        <p:spPr>
          <a:xfrm>
            <a:off x="838200" y="5004658"/>
            <a:ext cx="10653114" cy="830997"/>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sz="2400" b="1" dirty="0"/>
              <a:t>Theorem</a:t>
            </a:r>
            <a:r>
              <a:rPr lang="en-US" sz="2400" dirty="0"/>
              <a:t> </a:t>
            </a:r>
            <a:r>
              <a:rPr lang="en-US" dirty="0"/>
              <a:t>[</a:t>
            </a:r>
            <a:r>
              <a:rPr lang="en-US" b="1" dirty="0"/>
              <a:t>Bansal</a:t>
            </a:r>
            <a:r>
              <a:rPr lang="en-US" dirty="0"/>
              <a:t>, </a:t>
            </a:r>
            <a:r>
              <a:rPr lang="en-US" dirty="0" err="1"/>
              <a:t>Kavraki</a:t>
            </a:r>
            <a:r>
              <a:rPr lang="en-US" dirty="0"/>
              <a:t>, </a:t>
            </a:r>
            <a:r>
              <a:rPr lang="en-US" dirty="0" err="1"/>
              <a:t>Vardi</a:t>
            </a:r>
            <a:r>
              <a:rPr lang="en-US" dirty="0"/>
              <a:t>, Wells. AAAI 2022]</a:t>
            </a:r>
          </a:p>
          <a:p>
            <a:pPr algn="ctr"/>
            <a:r>
              <a:rPr lang="en-US" sz="2400" dirty="0"/>
              <a:t>Approximate Comparator is an (</a:t>
            </a:r>
            <a:r>
              <a:rPr lang="en-US" sz="2400" dirty="0" err="1"/>
              <a:t>Büchi</a:t>
            </a:r>
            <a:r>
              <a:rPr lang="en-US" sz="2400" dirty="0"/>
              <a:t>) automata</a:t>
            </a:r>
          </a:p>
        </p:txBody>
      </p:sp>
    </p:spTree>
    <p:extLst>
      <p:ext uri="{BB962C8B-B14F-4D97-AF65-F5344CB8AC3E}">
        <p14:creationId xmlns:p14="http://schemas.microsoft.com/office/powerpoint/2010/main" val="391933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BE5703A-C2CB-437E-BA5F-699D870CF621}"/>
              </a:ext>
            </a:extLst>
          </p:cNvPr>
          <p:cNvSpPr txBox="1">
            <a:spLocks/>
          </p:cNvSpPr>
          <p:nvPr/>
        </p:nvSpPr>
        <p:spPr>
          <a:xfrm>
            <a:off x="838200" y="1825625"/>
            <a:ext cx="4925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27" name="Title 1">
            <a:extLst>
              <a:ext uri="{FF2B5EF4-FFF2-40B4-BE49-F238E27FC236}">
                <a16:creationId xmlns:a16="http://schemas.microsoft.com/office/drawing/2014/main" id="{E1A8AF92-FD93-482E-9C27-2481E484B0D9}"/>
              </a:ext>
            </a:extLst>
          </p:cNvPr>
          <p:cNvSpPr>
            <a:spLocks noGrp="1"/>
          </p:cNvSpPr>
          <p:nvPr>
            <p:ph type="title"/>
          </p:nvPr>
        </p:nvSpPr>
        <p:spPr/>
        <p:txBody>
          <a:bodyPr>
            <a:normAutofit/>
          </a:bodyPr>
          <a:lstStyle/>
          <a:p>
            <a:r>
              <a:rPr lang="en-US" dirty="0"/>
              <a:t>Quantitative Graph Game</a:t>
            </a:r>
            <a:endParaRPr lang="en-US" sz="3600" dirty="0"/>
          </a:p>
        </p:txBody>
      </p:sp>
      <mc:AlternateContent xmlns:mc="http://schemas.openxmlformats.org/markup-compatibility/2006" xmlns:a14="http://schemas.microsoft.com/office/drawing/2010/main">
        <mc:Choice Requires="a14">
          <p:sp>
            <p:nvSpPr>
              <p:cNvPr id="51" name="Content Placeholder 8">
                <a:extLst>
                  <a:ext uri="{FF2B5EF4-FFF2-40B4-BE49-F238E27FC236}">
                    <a16:creationId xmlns:a16="http://schemas.microsoft.com/office/drawing/2014/main" id="{687EC689-755E-4581-91FB-792BD4E99FFF}"/>
                  </a:ext>
                </a:extLst>
              </p:cNvPr>
              <p:cNvSpPr>
                <a:spLocks noGrp="1"/>
              </p:cNvSpPr>
              <p:nvPr>
                <p:ph idx="1"/>
              </p:nvPr>
            </p:nvSpPr>
            <p:spPr/>
            <p:txBody>
              <a:bodyPr>
                <a:normAutofit/>
              </a:bodyPr>
              <a:lstStyle/>
              <a:p>
                <a:r>
                  <a:rPr lang="en-US" dirty="0"/>
                  <a:t>Two-player graph game with weights on edges</a:t>
                </a:r>
              </a:p>
              <a:p>
                <a:pPr lvl="1"/>
                <a:r>
                  <a:rPr lang="en-US" dirty="0"/>
                  <a:t>Plays begin in initial state</a:t>
                </a:r>
              </a:p>
              <a:p>
                <a:pPr lvl="1"/>
                <a:r>
                  <a:rPr lang="en-US" dirty="0"/>
                  <a:t>From each state, its player choses the next state</a:t>
                </a:r>
              </a:p>
              <a:p>
                <a:pPr lvl="1"/>
                <a:endParaRPr lang="en-US" dirty="0"/>
              </a:p>
              <a:p>
                <a:r>
                  <a:rPr lang="en-US" dirty="0"/>
                  <a:t>Cost of a play</a:t>
                </a:r>
              </a:p>
              <a:p>
                <a:pPr lvl="1"/>
                <a:r>
                  <a:rPr lang="en-US" dirty="0">
                    <a:solidFill>
                      <a:srgbClr val="0070C0"/>
                    </a:solidFill>
                  </a:rPr>
                  <a:t>Discounted-sum </a:t>
                </a:r>
                <a:r>
                  <a:rPr lang="en-US" dirty="0"/>
                  <a:t>of its weight sequence</a:t>
                </a:r>
              </a:p>
              <a:p>
                <a:pPr lvl="1"/>
                <a:r>
                  <a:rPr lang="en-US" dirty="0"/>
                  <a:t>For weight sequence </a:t>
                </a:r>
                <a14:m>
                  <m:oMath xmlns:m="http://schemas.openxmlformats.org/officeDocument/2006/math">
                    <m:r>
                      <a:rPr lang="en-US" b="0" i="1" dirty="0" smtClean="0">
                        <a:latin typeface="Cambria Math" panose="02040503050406030204" pitchFamily="18" charset="0"/>
                      </a:rPr>
                      <m:t>𝐴</m:t>
                    </m:r>
                  </m:oMath>
                </a14:m>
                <a:r>
                  <a:rPr lang="en-US" dirty="0"/>
                  <a:t> and discount factor </a:t>
                </a:r>
                <a14:m>
                  <m:oMath xmlns:m="http://schemas.openxmlformats.org/officeDocument/2006/math">
                    <m:r>
                      <a:rPr lang="en-US" i="1" dirty="0">
                        <a:solidFill>
                          <a:schemeClr val="accent5">
                            <a:lumMod val="75000"/>
                          </a:schemeClr>
                        </a:solidFill>
                        <a:latin typeface="Cambria Math" panose="02040503050406030204" pitchFamily="18" charset="0"/>
                      </a:rPr>
                      <m:t>𝑑</m:t>
                    </m:r>
                    <m:r>
                      <a:rPr lang="en-US" b="0" i="1" dirty="0" smtClean="0">
                        <a:solidFill>
                          <a:schemeClr val="accent5">
                            <a:lumMod val="75000"/>
                          </a:schemeClr>
                        </a:solidFill>
                        <a:latin typeface="Cambria Math" panose="02040503050406030204" pitchFamily="18" charset="0"/>
                      </a:rPr>
                      <m:t>&gt;1</m:t>
                    </m:r>
                  </m:oMath>
                </a14:m>
                <a:r>
                  <a:rPr lang="en-US" dirty="0"/>
                  <a:t>,</a:t>
                </a:r>
              </a:p>
              <a:p>
                <a:pPr marL="457200" lvl="1" indent="0">
                  <a:buNone/>
                </a:pPr>
                <a:r>
                  <a:rPr lang="en-US" dirty="0"/>
                  <a:t>              </a:t>
                </a:r>
                <a14:m>
                  <m:oMath xmlns:m="http://schemas.openxmlformats.org/officeDocument/2006/math">
                    <m:r>
                      <a:rPr lang="en-US" i="1">
                        <a:latin typeface="Cambria Math" charset="0"/>
                      </a:rPr>
                      <m:t>𝐷</m:t>
                    </m:r>
                    <m:r>
                      <a:rPr lang="en-US" i="1">
                        <a:latin typeface="Cambria Math" panose="02040503050406030204" pitchFamily="18" charset="0"/>
                      </a:rPr>
                      <m:t>𝑆</m:t>
                    </m:r>
                    <m:d>
                      <m:dPr>
                        <m:ctrlPr>
                          <a:rPr lang="en-US" i="1">
                            <a:latin typeface="Cambria Math" panose="02040503050406030204" pitchFamily="18" charset="0"/>
                          </a:rPr>
                        </m:ctrlPr>
                      </m:dPr>
                      <m:e>
                        <m:r>
                          <a:rPr lang="en-US" i="1">
                            <a:latin typeface="Cambria Math" charset="0"/>
                          </a:rPr>
                          <m:t>𝐴</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charset="0"/>
                      </a:rPr>
                      <m:t>=</m:t>
                    </m:r>
                    <m:r>
                      <a:rPr lang="en-US" i="1">
                        <a:latin typeface="Cambria Math" charset="0"/>
                      </a:rPr>
                      <m:t>𝐴</m:t>
                    </m:r>
                    <m:d>
                      <m:dPr>
                        <m:begChr m:val="["/>
                        <m:endChr m:val="]"/>
                        <m:ctrlPr>
                          <a:rPr lang="en-US" i="1">
                            <a:latin typeface="Cambria Math" panose="02040503050406030204" pitchFamily="18" charset="0"/>
                          </a:rPr>
                        </m:ctrlPr>
                      </m:dPr>
                      <m:e>
                        <m:r>
                          <a:rPr lang="en-US" i="1">
                            <a:latin typeface="Cambria Math" charset="0"/>
                          </a:rPr>
                          <m:t>0</m:t>
                        </m:r>
                      </m:e>
                    </m:d>
                    <m:r>
                      <a:rPr lang="en-US" i="1">
                        <a:latin typeface="Cambria Math" charset="0"/>
                      </a:rPr>
                      <m:t>+</m:t>
                    </m:r>
                    <m:f>
                      <m:fPr>
                        <m:ctrlPr>
                          <a:rPr lang="en-US" i="1">
                            <a:latin typeface="Cambria Math" panose="02040503050406030204" pitchFamily="18" charset="0"/>
                          </a:rPr>
                        </m:ctrlPr>
                      </m:fPr>
                      <m:num>
                        <m:r>
                          <a:rPr lang="en-US" i="1">
                            <a:latin typeface="Cambria Math" charset="0"/>
                          </a:rPr>
                          <m:t>𝐴</m:t>
                        </m:r>
                        <m:d>
                          <m:dPr>
                            <m:begChr m:val="["/>
                            <m:endChr m:val="]"/>
                            <m:ctrlPr>
                              <a:rPr lang="en-US" i="1">
                                <a:latin typeface="Cambria Math" panose="02040503050406030204" pitchFamily="18" charset="0"/>
                              </a:rPr>
                            </m:ctrlPr>
                          </m:dPr>
                          <m:e>
                            <m:r>
                              <a:rPr lang="en-US" i="1">
                                <a:latin typeface="Cambria Math" charset="0"/>
                              </a:rPr>
                              <m:t>1</m:t>
                            </m:r>
                          </m:e>
                        </m:d>
                      </m:num>
                      <m:den>
                        <m:r>
                          <a:rPr lang="en-US" i="1">
                            <a:latin typeface="Cambria Math" charset="0"/>
                          </a:rPr>
                          <m:t>𝑑</m:t>
                        </m:r>
                      </m:den>
                    </m:f>
                    <m:r>
                      <a:rPr lang="en-US" i="1">
                        <a:latin typeface="Cambria Math" charset="0"/>
                      </a:rPr>
                      <m:t>+</m:t>
                    </m:r>
                    <m:f>
                      <m:fPr>
                        <m:ctrlPr>
                          <a:rPr lang="en-US" i="1">
                            <a:latin typeface="Cambria Math" panose="02040503050406030204" pitchFamily="18" charset="0"/>
                          </a:rPr>
                        </m:ctrlPr>
                      </m:fPr>
                      <m:num>
                        <m:r>
                          <a:rPr lang="en-US" i="1">
                            <a:latin typeface="Cambria Math" charset="0"/>
                          </a:rPr>
                          <m:t>𝐴</m:t>
                        </m:r>
                        <m:d>
                          <m:dPr>
                            <m:begChr m:val="["/>
                            <m:endChr m:val="]"/>
                            <m:ctrlPr>
                              <a:rPr lang="en-US" i="1">
                                <a:latin typeface="Cambria Math" panose="02040503050406030204" pitchFamily="18" charset="0"/>
                              </a:rPr>
                            </m:ctrlPr>
                          </m:dPr>
                          <m:e>
                            <m:r>
                              <a:rPr lang="en-US" i="1">
                                <a:latin typeface="Cambria Math" charset="0"/>
                              </a:rPr>
                              <m:t>2</m:t>
                            </m:r>
                          </m:e>
                        </m:d>
                      </m:num>
                      <m:den>
                        <m:sSup>
                          <m:sSupPr>
                            <m:ctrlPr>
                              <a:rPr lang="en-US" i="1">
                                <a:latin typeface="Cambria Math" panose="02040503050406030204" pitchFamily="18" charset="0"/>
                              </a:rPr>
                            </m:ctrlPr>
                          </m:sSupPr>
                          <m:e>
                            <m:r>
                              <a:rPr lang="en-US" i="1">
                                <a:latin typeface="Cambria Math" charset="0"/>
                              </a:rPr>
                              <m:t>𝑑</m:t>
                            </m:r>
                          </m:e>
                          <m:sup>
                            <m:r>
                              <a:rPr lang="en-US" i="1">
                                <a:latin typeface="Cambria Math" charset="0"/>
                              </a:rPr>
                              <m:t>2</m:t>
                            </m:r>
                          </m:sup>
                        </m:sSup>
                      </m:den>
                    </m:f>
                    <m:r>
                      <a:rPr lang="en-US" i="1">
                        <a:latin typeface="Cambria Math" panose="02040503050406030204" pitchFamily="18" charset="0"/>
                      </a:rPr>
                      <m:t>+…</m:t>
                    </m:r>
                  </m:oMath>
                </a14:m>
                <a:endParaRPr lang="en-US" dirty="0"/>
              </a:p>
              <a:p>
                <a:pPr marL="914400" lvl="2" indent="0">
                  <a:buNone/>
                </a:pPr>
                <a:endParaRPr lang="en-US" dirty="0"/>
              </a:p>
            </p:txBody>
          </p:sp>
        </mc:Choice>
        <mc:Fallback xmlns="">
          <p:sp>
            <p:nvSpPr>
              <p:cNvPr id="51" name="Content Placeholder 8">
                <a:extLst>
                  <a:ext uri="{FF2B5EF4-FFF2-40B4-BE49-F238E27FC236}">
                    <a16:creationId xmlns:a16="http://schemas.microsoft.com/office/drawing/2014/main" id="{687EC689-755E-4581-91FB-792BD4E99FFF}"/>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60795852-9BE6-4927-A2C2-E2297062EF8F}"/>
              </a:ext>
            </a:extLst>
          </p:cNvPr>
          <p:cNvSpPr>
            <a:spLocks noGrp="1"/>
          </p:cNvSpPr>
          <p:nvPr>
            <p:ph type="ftr" sz="quarter" idx="11"/>
          </p:nvPr>
        </p:nvSpPr>
        <p:spPr/>
        <p:txBody>
          <a:bodyPr/>
          <a:lstStyle/>
          <a:p>
            <a:r>
              <a:rPr lang="en-US"/>
              <a:t>Suguman Bansal | U Penn</a:t>
            </a:r>
          </a:p>
        </p:txBody>
      </p:sp>
      <p:sp>
        <p:nvSpPr>
          <p:cNvPr id="6" name="Slide Number Placeholder 5">
            <a:extLst>
              <a:ext uri="{FF2B5EF4-FFF2-40B4-BE49-F238E27FC236}">
                <a16:creationId xmlns:a16="http://schemas.microsoft.com/office/drawing/2014/main" id="{91500090-E91C-4416-85DB-1F240F56876B}"/>
              </a:ext>
            </a:extLst>
          </p:cNvPr>
          <p:cNvSpPr>
            <a:spLocks noGrp="1"/>
          </p:cNvSpPr>
          <p:nvPr>
            <p:ph type="sldNum" sz="quarter" idx="12"/>
          </p:nvPr>
        </p:nvSpPr>
        <p:spPr/>
        <p:txBody>
          <a:bodyPr/>
          <a:lstStyle/>
          <a:p>
            <a:fld id="{E6F4C1C6-CC70-47E1-850A-1CEBF778435A}" type="slidenum">
              <a:rPr lang="en-US" smtClean="0"/>
              <a:t>24</a:t>
            </a:fld>
            <a:endParaRPr lang="en-US"/>
          </a:p>
        </p:txBody>
      </p:sp>
      <p:sp>
        <p:nvSpPr>
          <p:cNvPr id="25" name="Rectangle 24">
            <a:extLst>
              <a:ext uri="{FF2B5EF4-FFF2-40B4-BE49-F238E27FC236}">
                <a16:creationId xmlns:a16="http://schemas.microsoft.com/office/drawing/2014/main" id="{9A273CF6-5429-42AE-BA85-9C7627D33960}"/>
              </a:ext>
            </a:extLst>
          </p:cNvPr>
          <p:cNvSpPr/>
          <p:nvPr/>
        </p:nvSpPr>
        <p:spPr>
          <a:xfrm>
            <a:off x="10142681" y="3620462"/>
            <a:ext cx="810716" cy="713275"/>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68C8A5E-9E15-4921-8B40-019B6999760D}"/>
              </a:ext>
            </a:extLst>
          </p:cNvPr>
          <p:cNvSpPr/>
          <p:nvPr/>
        </p:nvSpPr>
        <p:spPr>
          <a:xfrm>
            <a:off x="10074087" y="1719744"/>
            <a:ext cx="879310" cy="884583"/>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4BA1941-D9A6-413B-B8EB-921E3E6AFDC3}"/>
              </a:ext>
            </a:extLst>
          </p:cNvPr>
          <p:cNvSpPr/>
          <p:nvPr/>
        </p:nvSpPr>
        <p:spPr>
          <a:xfrm>
            <a:off x="8362129" y="3449154"/>
            <a:ext cx="879310" cy="884583"/>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C8B86A-2EF9-4318-A69D-280EAE29037F}"/>
              </a:ext>
            </a:extLst>
          </p:cNvPr>
          <p:cNvSpPr/>
          <p:nvPr/>
        </p:nvSpPr>
        <p:spPr>
          <a:xfrm>
            <a:off x="8430723" y="1805397"/>
            <a:ext cx="810716" cy="713275"/>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A1A00C4C-427E-4104-B381-28B6134662BC}"/>
              </a:ext>
            </a:extLst>
          </p:cNvPr>
          <p:cNvCxnSpPr>
            <a:cxnSpLocks/>
          </p:cNvCxnSpPr>
          <p:nvPr/>
        </p:nvCxnSpPr>
        <p:spPr>
          <a:xfrm>
            <a:off x="8032030" y="2162034"/>
            <a:ext cx="3578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AA28AA-9AC4-42BE-8C1A-2A25BDC868A4}"/>
              </a:ext>
            </a:extLst>
          </p:cNvPr>
          <p:cNvCxnSpPr>
            <a:cxnSpLocks/>
            <a:stCxn id="30" idx="3"/>
            <a:endCxn id="28" idx="2"/>
          </p:cNvCxnSpPr>
          <p:nvPr/>
        </p:nvCxnSpPr>
        <p:spPr>
          <a:xfrm>
            <a:off x="9241439" y="2162035"/>
            <a:ext cx="83264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6DE2FC8-EC33-494D-8460-AD0CA10BF83B}"/>
              </a:ext>
            </a:extLst>
          </p:cNvPr>
          <p:cNvCxnSpPr>
            <a:cxnSpLocks/>
          </p:cNvCxnSpPr>
          <p:nvPr/>
        </p:nvCxnSpPr>
        <p:spPr>
          <a:xfrm flipV="1">
            <a:off x="9241439" y="3896881"/>
            <a:ext cx="90124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39D3A48-24FA-4AAF-A62C-267F97ABE778}"/>
              </a:ext>
            </a:extLst>
          </p:cNvPr>
          <p:cNvCxnSpPr>
            <a:stCxn id="30" idx="2"/>
          </p:cNvCxnSpPr>
          <p:nvPr/>
        </p:nvCxnSpPr>
        <p:spPr>
          <a:xfrm>
            <a:off x="8836081" y="2518672"/>
            <a:ext cx="0" cy="9304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B761BC-ED7C-4804-9735-D38084787A76}"/>
              </a:ext>
            </a:extLst>
          </p:cNvPr>
          <p:cNvCxnSpPr>
            <a:cxnSpLocks/>
          </p:cNvCxnSpPr>
          <p:nvPr/>
        </p:nvCxnSpPr>
        <p:spPr>
          <a:xfrm>
            <a:off x="10513742" y="2604327"/>
            <a:ext cx="0" cy="1016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9EE0F6-E44E-49F7-8FED-F49B730316A6}"/>
              </a:ext>
            </a:extLst>
          </p:cNvPr>
          <p:cNvCxnSpPr/>
          <p:nvPr/>
        </p:nvCxnSpPr>
        <p:spPr>
          <a:xfrm flipH="1" flipV="1">
            <a:off x="9241439" y="2518672"/>
            <a:ext cx="901242" cy="1101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85F7F8C-EA7A-4C1A-9CF0-BAEA190671C6}"/>
              </a:ext>
            </a:extLst>
          </p:cNvPr>
          <p:cNvSpPr/>
          <p:nvPr/>
        </p:nvSpPr>
        <p:spPr>
          <a:xfrm rot="21333318">
            <a:off x="10666824" y="1291375"/>
            <a:ext cx="810716" cy="771630"/>
          </a:xfrm>
          <a:prstGeom prst="arc">
            <a:avLst>
              <a:gd name="adj1" fmla="val 10175808"/>
              <a:gd name="adj2" fmla="val 663064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853C83-FC4F-4239-920F-01DC6E818AB5}"/>
                  </a:ext>
                </a:extLst>
              </p:cNvPr>
              <p:cNvSpPr txBox="1"/>
              <p:nvPr/>
            </p:nvSpPr>
            <p:spPr>
              <a:xfrm>
                <a:off x="8389839" y="1902432"/>
                <a:ext cx="879309"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𝑣</m:t>
                          </m:r>
                        </m:e>
                        <m:sub>
                          <m:r>
                            <a:rPr lang="en-US" sz="3000" b="0" i="1" smtClean="0">
                              <a:latin typeface="Cambria Math" panose="02040503050406030204" pitchFamily="18" charset="0"/>
                            </a:rPr>
                            <m:t>0</m:t>
                          </m:r>
                        </m:sub>
                      </m:sSub>
                    </m:oMath>
                  </m:oMathPara>
                </a14:m>
                <a:endParaRPr lang="en-US" sz="3000" dirty="0"/>
              </a:p>
            </p:txBody>
          </p:sp>
        </mc:Choice>
        <mc:Fallback xmlns="">
          <p:sp>
            <p:nvSpPr>
              <p:cNvPr id="38" name="TextBox 37">
                <a:extLst>
                  <a:ext uri="{FF2B5EF4-FFF2-40B4-BE49-F238E27FC236}">
                    <a16:creationId xmlns:a16="http://schemas.microsoft.com/office/drawing/2014/main" id="{F2853C83-FC4F-4239-920F-01DC6E818AB5}"/>
                  </a:ext>
                </a:extLst>
              </p:cNvPr>
              <p:cNvSpPr txBox="1">
                <a:spLocks noRot="1" noChangeAspect="1" noMove="1" noResize="1" noEditPoints="1" noAdjustHandles="1" noChangeArrowheads="1" noChangeShapeType="1" noTextEdit="1"/>
              </p:cNvSpPr>
              <p:nvPr/>
            </p:nvSpPr>
            <p:spPr>
              <a:xfrm>
                <a:off x="8389839" y="1902432"/>
                <a:ext cx="879309"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477AD25-07E0-4769-852A-B0016744CDCF}"/>
                  </a:ext>
                </a:extLst>
              </p:cNvPr>
              <p:cNvSpPr txBox="1"/>
              <p:nvPr/>
            </p:nvSpPr>
            <p:spPr>
              <a:xfrm>
                <a:off x="10052155" y="1863677"/>
                <a:ext cx="879309"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𝑣</m:t>
                          </m:r>
                        </m:e>
                        <m:sub>
                          <m:r>
                            <a:rPr lang="en-US" sz="3000" b="0" i="1" smtClean="0">
                              <a:latin typeface="Cambria Math" panose="02040503050406030204" pitchFamily="18" charset="0"/>
                            </a:rPr>
                            <m:t>1</m:t>
                          </m:r>
                        </m:sub>
                      </m:sSub>
                    </m:oMath>
                  </m:oMathPara>
                </a14:m>
                <a:endParaRPr lang="en-US" sz="3000" dirty="0"/>
              </a:p>
            </p:txBody>
          </p:sp>
        </mc:Choice>
        <mc:Fallback xmlns="">
          <p:sp>
            <p:nvSpPr>
              <p:cNvPr id="39" name="TextBox 38">
                <a:extLst>
                  <a:ext uri="{FF2B5EF4-FFF2-40B4-BE49-F238E27FC236}">
                    <a16:creationId xmlns:a16="http://schemas.microsoft.com/office/drawing/2014/main" id="{5477AD25-07E0-4769-852A-B0016744CDCF}"/>
                  </a:ext>
                </a:extLst>
              </p:cNvPr>
              <p:cNvSpPr txBox="1">
                <a:spLocks noRot="1" noChangeAspect="1" noMove="1" noResize="1" noEditPoints="1" noAdjustHandles="1" noChangeArrowheads="1" noChangeShapeType="1" noTextEdit="1"/>
              </p:cNvSpPr>
              <p:nvPr/>
            </p:nvSpPr>
            <p:spPr>
              <a:xfrm>
                <a:off x="10052155" y="1863677"/>
                <a:ext cx="879309" cy="5539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46F9088-E709-4C8F-AC6A-3F4966384275}"/>
                  </a:ext>
                </a:extLst>
              </p:cNvPr>
              <p:cNvSpPr txBox="1"/>
              <p:nvPr/>
            </p:nvSpPr>
            <p:spPr>
              <a:xfrm>
                <a:off x="8396426" y="3579751"/>
                <a:ext cx="879309"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𝑣</m:t>
                          </m:r>
                        </m:e>
                        <m:sub>
                          <m:r>
                            <a:rPr lang="en-US" sz="3000" b="0" i="1" smtClean="0">
                              <a:latin typeface="Cambria Math" panose="02040503050406030204" pitchFamily="18" charset="0"/>
                            </a:rPr>
                            <m:t>2</m:t>
                          </m:r>
                        </m:sub>
                      </m:sSub>
                    </m:oMath>
                  </m:oMathPara>
                </a14:m>
                <a:endParaRPr lang="en-US" sz="3000" dirty="0"/>
              </a:p>
            </p:txBody>
          </p:sp>
        </mc:Choice>
        <mc:Fallback xmlns="">
          <p:sp>
            <p:nvSpPr>
              <p:cNvPr id="40" name="TextBox 39">
                <a:extLst>
                  <a:ext uri="{FF2B5EF4-FFF2-40B4-BE49-F238E27FC236}">
                    <a16:creationId xmlns:a16="http://schemas.microsoft.com/office/drawing/2014/main" id="{846F9088-E709-4C8F-AC6A-3F4966384275}"/>
                  </a:ext>
                </a:extLst>
              </p:cNvPr>
              <p:cNvSpPr txBox="1">
                <a:spLocks noRot="1" noChangeAspect="1" noMove="1" noResize="1" noEditPoints="1" noAdjustHandles="1" noChangeArrowheads="1" noChangeShapeType="1" noTextEdit="1"/>
              </p:cNvSpPr>
              <p:nvPr/>
            </p:nvSpPr>
            <p:spPr>
              <a:xfrm>
                <a:off x="8396426" y="3579751"/>
                <a:ext cx="879309"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0124A94-EDF3-4AC5-A7DC-128AB3D04DBE}"/>
                  </a:ext>
                </a:extLst>
              </p:cNvPr>
              <p:cNvSpPr txBox="1"/>
              <p:nvPr/>
            </p:nvSpPr>
            <p:spPr>
              <a:xfrm>
                <a:off x="10098190" y="3686468"/>
                <a:ext cx="879309"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𝑣</m:t>
                          </m:r>
                        </m:e>
                        <m:sub>
                          <m:r>
                            <a:rPr lang="en-US" sz="3000" b="0" i="1" smtClean="0">
                              <a:latin typeface="Cambria Math" panose="02040503050406030204" pitchFamily="18" charset="0"/>
                            </a:rPr>
                            <m:t>3</m:t>
                          </m:r>
                        </m:sub>
                      </m:sSub>
                    </m:oMath>
                  </m:oMathPara>
                </a14:m>
                <a:endParaRPr lang="en-US" sz="3000" dirty="0"/>
              </a:p>
            </p:txBody>
          </p:sp>
        </mc:Choice>
        <mc:Fallback xmlns="">
          <p:sp>
            <p:nvSpPr>
              <p:cNvPr id="41" name="TextBox 40">
                <a:extLst>
                  <a:ext uri="{FF2B5EF4-FFF2-40B4-BE49-F238E27FC236}">
                    <a16:creationId xmlns:a16="http://schemas.microsoft.com/office/drawing/2014/main" id="{60124A94-EDF3-4AC5-A7DC-128AB3D04DBE}"/>
                  </a:ext>
                </a:extLst>
              </p:cNvPr>
              <p:cNvSpPr txBox="1">
                <a:spLocks noRot="1" noChangeAspect="1" noMove="1" noResize="1" noEditPoints="1" noAdjustHandles="1" noChangeArrowheads="1" noChangeShapeType="1" noTextEdit="1"/>
              </p:cNvSpPr>
              <p:nvPr/>
            </p:nvSpPr>
            <p:spPr>
              <a:xfrm>
                <a:off x="10098190" y="3686468"/>
                <a:ext cx="879309" cy="553998"/>
              </a:xfrm>
              <a:prstGeom prst="rect">
                <a:avLst/>
              </a:prstGeom>
              <a:blipFill>
                <a:blip r:embed="rId7"/>
                <a:stretch>
                  <a:fillRect/>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77877D2-1940-4530-890E-8239A16BD7C1}"/>
              </a:ext>
            </a:extLst>
          </p:cNvPr>
          <p:cNvSpPr/>
          <p:nvPr/>
        </p:nvSpPr>
        <p:spPr>
          <a:xfrm>
            <a:off x="8111538" y="4931737"/>
            <a:ext cx="477077" cy="514859"/>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9AC7CFF-8AB8-42B2-B035-D3B17434313B}"/>
              </a:ext>
            </a:extLst>
          </p:cNvPr>
          <p:cNvSpPr txBox="1"/>
          <p:nvPr/>
        </p:nvSpPr>
        <p:spPr>
          <a:xfrm>
            <a:off x="8622912" y="4809427"/>
            <a:ext cx="2481712" cy="769441"/>
          </a:xfrm>
          <a:prstGeom prst="rect">
            <a:avLst/>
          </a:prstGeom>
          <a:noFill/>
        </p:spPr>
        <p:txBody>
          <a:bodyPr wrap="square" rtlCol="0">
            <a:spAutoFit/>
          </a:bodyPr>
          <a:lstStyle/>
          <a:p>
            <a:r>
              <a:rPr lang="en-US" sz="2200" dirty="0"/>
              <a:t>System</a:t>
            </a:r>
          </a:p>
          <a:p>
            <a:r>
              <a:rPr lang="en-US" sz="2200" dirty="0"/>
              <a:t>chooses</a:t>
            </a:r>
          </a:p>
        </p:txBody>
      </p:sp>
      <p:sp>
        <p:nvSpPr>
          <p:cNvPr id="44" name="TextBox 43">
            <a:extLst>
              <a:ext uri="{FF2B5EF4-FFF2-40B4-BE49-F238E27FC236}">
                <a16:creationId xmlns:a16="http://schemas.microsoft.com/office/drawing/2014/main" id="{87499C9D-08D1-41B5-B968-0E6B1AAD650E}"/>
              </a:ext>
            </a:extLst>
          </p:cNvPr>
          <p:cNvSpPr txBox="1"/>
          <p:nvPr/>
        </p:nvSpPr>
        <p:spPr>
          <a:xfrm>
            <a:off x="10451833" y="4804445"/>
            <a:ext cx="1757095" cy="769441"/>
          </a:xfrm>
          <a:prstGeom prst="rect">
            <a:avLst/>
          </a:prstGeom>
          <a:noFill/>
        </p:spPr>
        <p:txBody>
          <a:bodyPr wrap="square" rtlCol="0">
            <a:spAutoFit/>
          </a:bodyPr>
          <a:lstStyle/>
          <a:p>
            <a:r>
              <a:rPr lang="en-US" sz="2200" dirty="0"/>
              <a:t>Environment</a:t>
            </a:r>
          </a:p>
          <a:p>
            <a:r>
              <a:rPr lang="en-US" sz="2200" dirty="0"/>
              <a:t>chooses</a:t>
            </a:r>
          </a:p>
        </p:txBody>
      </p:sp>
      <p:sp>
        <p:nvSpPr>
          <p:cNvPr id="45" name="Oval 44">
            <a:extLst>
              <a:ext uri="{FF2B5EF4-FFF2-40B4-BE49-F238E27FC236}">
                <a16:creationId xmlns:a16="http://schemas.microsoft.com/office/drawing/2014/main" id="{41277BCD-895F-4537-AC21-5DAE54DEC460}"/>
              </a:ext>
            </a:extLst>
          </p:cNvPr>
          <p:cNvSpPr/>
          <p:nvPr/>
        </p:nvSpPr>
        <p:spPr>
          <a:xfrm>
            <a:off x="9846447" y="4835967"/>
            <a:ext cx="579177" cy="617304"/>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039B9A2-454D-4751-8E64-738CFD8C7224}"/>
              </a:ext>
            </a:extLst>
          </p:cNvPr>
          <p:cNvSpPr txBox="1"/>
          <p:nvPr/>
        </p:nvSpPr>
        <p:spPr>
          <a:xfrm>
            <a:off x="9457486" y="1622433"/>
            <a:ext cx="428263" cy="400110"/>
          </a:xfrm>
          <a:prstGeom prst="rect">
            <a:avLst/>
          </a:prstGeom>
          <a:noFill/>
        </p:spPr>
        <p:txBody>
          <a:bodyPr wrap="square" rtlCol="0">
            <a:spAutoFit/>
          </a:bodyPr>
          <a:lstStyle/>
          <a:p>
            <a:r>
              <a:rPr lang="en-US" sz="2000" b="1" dirty="0"/>
              <a:t>1</a:t>
            </a:r>
          </a:p>
        </p:txBody>
      </p:sp>
      <p:sp>
        <p:nvSpPr>
          <p:cNvPr id="46" name="TextBox 45">
            <a:extLst>
              <a:ext uri="{FF2B5EF4-FFF2-40B4-BE49-F238E27FC236}">
                <a16:creationId xmlns:a16="http://schemas.microsoft.com/office/drawing/2014/main" id="{2624503F-6235-473B-B6E0-5691A185520C}"/>
              </a:ext>
            </a:extLst>
          </p:cNvPr>
          <p:cNvSpPr txBox="1"/>
          <p:nvPr/>
        </p:nvSpPr>
        <p:spPr>
          <a:xfrm>
            <a:off x="8327833" y="2773476"/>
            <a:ext cx="531153" cy="400110"/>
          </a:xfrm>
          <a:prstGeom prst="rect">
            <a:avLst/>
          </a:prstGeom>
          <a:noFill/>
        </p:spPr>
        <p:txBody>
          <a:bodyPr wrap="square" rtlCol="0">
            <a:spAutoFit/>
          </a:bodyPr>
          <a:lstStyle/>
          <a:p>
            <a:r>
              <a:rPr lang="en-US" sz="2000" b="1" dirty="0"/>
              <a:t>-3</a:t>
            </a:r>
          </a:p>
        </p:txBody>
      </p:sp>
      <p:sp>
        <p:nvSpPr>
          <p:cNvPr id="47" name="TextBox 46">
            <a:extLst>
              <a:ext uri="{FF2B5EF4-FFF2-40B4-BE49-F238E27FC236}">
                <a16:creationId xmlns:a16="http://schemas.microsoft.com/office/drawing/2014/main" id="{84370E17-6D43-4BC8-ADFC-19822CACF33D}"/>
              </a:ext>
            </a:extLst>
          </p:cNvPr>
          <p:cNvSpPr txBox="1"/>
          <p:nvPr/>
        </p:nvSpPr>
        <p:spPr>
          <a:xfrm>
            <a:off x="9703999" y="2712284"/>
            <a:ext cx="531153" cy="400110"/>
          </a:xfrm>
          <a:prstGeom prst="rect">
            <a:avLst/>
          </a:prstGeom>
          <a:noFill/>
        </p:spPr>
        <p:txBody>
          <a:bodyPr wrap="square" rtlCol="0">
            <a:spAutoFit/>
          </a:bodyPr>
          <a:lstStyle/>
          <a:p>
            <a:r>
              <a:rPr lang="en-US" sz="2000" b="1" dirty="0"/>
              <a:t>5</a:t>
            </a:r>
          </a:p>
        </p:txBody>
      </p:sp>
      <p:sp>
        <p:nvSpPr>
          <p:cNvPr id="48" name="TextBox 47">
            <a:extLst>
              <a:ext uri="{FF2B5EF4-FFF2-40B4-BE49-F238E27FC236}">
                <a16:creationId xmlns:a16="http://schemas.microsoft.com/office/drawing/2014/main" id="{4F41E7E7-9E97-4E4E-A194-FC739D6B1E88}"/>
              </a:ext>
            </a:extLst>
          </p:cNvPr>
          <p:cNvSpPr txBox="1"/>
          <p:nvPr/>
        </p:nvSpPr>
        <p:spPr>
          <a:xfrm>
            <a:off x="9468200" y="3924550"/>
            <a:ext cx="531153" cy="400110"/>
          </a:xfrm>
          <a:prstGeom prst="rect">
            <a:avLst/>
          </a:prstGeom>
          <a:noFill/>
        </p:spPr>
        <p:txBody>
          <a:bodyPr wrap="square" rtlCol="0">
            <a:spAutoFit/>
          </a:bodyPr>
          <a:lstStyle/>
          <a:p>
            <a:r>
              <a:rPr lang="en-US" sz="2000" b="1" dirty="0"/>
              <a:t>0</a:t>
            </a:r>
          </a:p>
        </p:txBody>
      </p:sp>
      <p:sp>
        <p:nvSpPr>
          <p:cNvPr id="49" name="TextBox 48">
            <a:extLst>
              <a:ext uri="{FF2B5EF4-FFF2-40B4-BE49-F238E27FC236}">
                <a16:creationId xmlns:a16="http://schemas.microsoft.com/office/drawing/2014/main" id="{B8699BF0-757A-4723-AC5D-45B6B5AFB666}"/>
              </a:ext>
            </a:extLst>
          </p:cNvPr>
          <p:cNvSpPr txBox="1"/>
          <p:nvPr/>
        </p:nvSpPr>
        <p:spPr>
          <a:xfrm>
            <a:off x="10646470" y="2805749"/>
            <a:ext cx="531153" cy="400110"/>
          </a:xfrm>
          <a:prstGeom prst="rect">
            <a:avLst/>
          </a:prstGeom>
          <a:noFill/>
        </p:spPr>
        <p:txBody>
          <a:bodyPr wrap="square" rtlCol="0">
            <a:spAutoFit/>
          </a:bodyPr>
          <a:lstStyle/>
          <a:p>
            <a:r>
              <a:rPr lang="en-US" sz="2000" b="1" dirty="0"/>
              <a:t>-1</a:t>
            </a:r>
          </a:p>
        </p:txBody>
      </p:sp>
      <p:sp>
        <p:nvSpPr>
          <p:cNvPr id="50" name="TextBox 49">
            <a:extLst>
              <a:ext uri="{FF2B5EF4-FFF2-40B4-BE49-F238E27FC236}">
                <a16:creationId xmlns:a16="http://schemas.microsoft.com/office/drawing/2014/main" id="{382B92F7-3C30-4D0F-829A-775C4C658C05}"/>
              </a:ext>
            </a:extLst>
          </p:cNvPr>
          <p:cNvSpPr txBox="1"/>
          <p:nvPr/>
        </p:nvSpPr>
        <p:spPr>
          <a:xfrm>
            <a:off x="11433810" y="1216104"/>
            <a:ext cx="531153" cy="400110"/>
          </a:xfrm>
          <a:prstGeom prst="rect">
            <a:avLst/>
          </a:prstGeom>
          <a:noFill/>
        </p:spPr>
        <p:txBody>
          <a:bodyPr wrap="square" rtlCol="0">
            <a:spAutoFit/>
          </a:bodyPr>
          <a:lstStyle/>
          <a:p>
            <a:r>
              <a:rPr lang="en-US" sz="2000" b="1" dirty="0"/>
              <a:t>2</a:t>
            </a:r>
          </a:p>
        </p:txBody>
      </p:sp>
    </p:spTree>
    <p:extLst>
      <p:ext uri="{BB962C8B-B14F-4D97-AF65-F5344CB8AC3E}">
        <p14:creationId xmlns:p14="http://schemas.microsoft.com/office/powerpoint/2010/main" val="14822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A336E59-649B-458B-B639-EFDD41E14D55}"/>
              </a:ext>
            </a:extLst>
          </p:cNvPr>
          <p:cNvSpPr>
            <a:spLocks noGrp="1"/>
          </p:cNvSpPr>
          <p:nvPr>
            <p:ph type="title"/>
          </p:nvPr>
        </p:nvSpPr>
        <p:spPr>
          <a:xfrm>
            <a:off x="733100" y="365125"/>
            <a:ext cx="10515600" cy="1325563"/>
          </a:xfrm>
        </p:spPr>
        <p:txBody>
          <a:bodyPr>
            <a:normAutofit/>
          </a:bodyPr>
          <a:lstStyle/>
          <a:p>
            <a:r>
              <a:rPr lang="en-US" dirty="0"/>
              <a:t>Reactive synthesis</a:t>
            </a:r>
            <a:br>
              <a:rPr lang="en-US" dirty="0"/>
            </a:br>
            <a:r>
              <a:rPr lang="en-US" sz="3600" dirty="0"/>
              <a:t>From </a:t>
            </a:r>
            <a:r>
              <a:rPr lang="en-US" sz="3600" b="1" dirty="0"/>
              <a:t>Temporal + Satisficing</a:t>
            </a:r>
            <a:r>
              <a:rPr lang="en-US" sz="3600" dirty="0"/>
              <a:t> Specifications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FADF3AD4-D934-451C-8027-9FAFCDDE5DF5}"/>
                  </a:ext>
                </a:extLst>
              </p:cNvPr>
              <p:cNvSpPr>
                <a:spLocks noGrp="1"/>
              </p:cNvSpPr>
              <p:nvPr>
                <p:ph idx="1"/>
              </p:nvPr>
            </p:nvSpPr>
            <p:spPr>
              <a:xfrm>
                <a:off x="838200" y="1825625"/>
                <a:ext cx="6915507" cy="4351338"/>
              </a:xfrm>
            </p:spPr>
            <p:txBody>
              <a:bodyPr>
                <a:normAutofit/>
              </a:bodyPr>
              <a:lstStyle/>
              <a:p>
                <a:pPr marL="0" indent="0">
                  <a:buNone/>
                </a:pPr>
                <a:r>
                  <a:rPr lang="en-US" b="1" dirty="0"/>
                  <a:t>Given, </a:t>
                </a:r>
              </a:p>
              <a:p>
                <a:pPr marL="0" indent="0">
                  <a:buNone/>
                </a:pPr>
                <a:r>
                  <a:rPr lang="en-US" dirty="0"/>
                  <a:t>Quantitative graph game, and </a:t>
                </a:r>
              </a:p>
              <a:p>
                <a:pPr marL="0" indent="0">
                  <a:buNone/>
                </a:pPr>
                <a:r>
                  <a:rPr lang="en-US" dirty="0"/>
                  <a:t>Specification</a:t>
                </a:r>
              </a:p>
              <a:p>
                <a:pPr lvl="1"/>
                <a:r>
                  <a:rPr lang="en-US" dirty="0"/>
                  <a:t>Temporal formula</a:t>
                </a:r>
              </a:p>
              <a:p>
                <a:pPr lvl="1"/>
                <a:r>
                  <a:rPr lang="en-US" dirty="0"/>
                  <a:t>Satisficing goal: Given threshold value </a:t>
                </a:r>
                <a14:m>
                  <m:oMath xmlns:m="http://schemas.openxmlformats.org/officeDocument/2006/math">
                    <m:r>
                      <a:rPr lang="en-US" i="1">
                        <a:latin typeface="Cambria Math" panose="02040503050406030204" pitchFamily="18" charset="0"/>
                      </a:rPr>
                      <m:t>𝑡</m:t>
                    </m:r>
                  </m:oMath>
                </a14:m>
                <a:r>
                  <a:rPr lang="en-US" dirty="0"/>
                  <a:t>, ensure cost of plays exceeds the threshold</a:t>
                </a:r>
              </a:p>
              <a:p>
                <a:pPr lvl="3"/>
                <a:endParaRPr lang="en-US" dirty="0"/>
              </a:p>
              <a:p>
                <a:pPr marL="0" indent="0">
                  <a:buNone/>
                </a:pPr>
                <a:r>
                  <a:rPr lang="en-US" b="1" dirty="0"/>
                  <a:t>Generate</a:t>
                </a:r>
                <a:r>
                  <a:rPr lang="en-US" dirty="0"/>
                  <a:t> a system strategy</a:t>
                </a:r>
                <a14:m>
                  <m:oMath xmlns:m="http://schemas.openxmlformats.org/officeDocument/2006/math">
                    <m:r>
                      <a:rPr lang="en-US" b="0" i="0" smtClean="0">
                        <a:latin typeface="Cambria Math" panose="02040503050406030204" pitchFamily="18" charset="0"/>
                      </a:rPr>
                      <m:t> </m:t>
                    </m:r>
                    <m:r>
                      <a:rPr lang="en-US" b="1" i="1" smtClean="0">
                        <a:latin typeface="Cambria Math" panose="02040503050406030204" pitchFamily="18" charset="0"/>
                      </a:rPr>
                      <m:t>𝒇</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𝑽</m:t>
                        </m:r>
                      </m:e>
                      <m:sup>
                        <m:r>
                          <a:rPr lang="en-US" b="1" i="1" smtClean="0">
                            <a:latin typeface="Cambria Math" panose="02040503050406030204" pitchFamily="18" charset="0"/>
                          </a:rPr>
                          <m:t>∗</m:t>
                        </m:r>
                      </m:sup>
                    </m:sSup>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𝒔</m:t>
                        </m:r>
                      </m:sub>
                    </m:sSub>
                    <m:r>
                      <a:rPr lang="en-US" b="1" i="1" smtClean="0">
                        <a:latin typeface="Cambria Math" panose="02040503050406030204" pitchFamily="18" charset="0"/>
                      </a:rPr>
                      <m:t>→</m:t>
                    </m:r>
                    <m:r>
                      <a:rPr lang="en-US" b="1" i="1" smtClean="0">
                        <a:latin typeface="Cambria Math" panose="02040503050406030204" pitchFamily="18" charset="0"/>
                      </a:rPr>
                      <m:t>𝑽</m:t>
                    </m:r>
                  </m:oMath>
                </a14:m>
                <a:r>
                  <a:rPr lang="en-US" b="1" dirty="0"/>
                  <a:t> </a:t>
                </a:r>
                <a:r>
                  <a:rPr lang="en-US" dirty="0"/>
                  <a:t>that satisfies specification on all execution</a:t>
                </a:r>
              </a:p>
            </p:txBody>
          </p:sp>
        </mc:Choice>
        <mc:Fallback xmlns="">
          <p:sp>
            <p:nvSpPr>
              <p:cNvPr id="9" name="Content Placeholder 8">
                <a:extLst>
                  <a:ext uri="{FF2B5EF4-FFF2-40B4-BE49-F238E27FC236}">
                    <a16:creationId xmlns:a16="http://schemas.microsoft.com/office/drawing/2014/main" id="{FADF3AD4-D934-451C-8027-9FAFCDDE5DF5}"/>
                  </a:ext>
                </a:extLst>
              </p:cNvPr>
              <p:cNvSpPr>
                <a:spLocks noGrp="1" noRot="1" noChangeAspect="1" noMove="1" noResize="1" noEditPoints="1" noAdjustHandles="1" noChangeArrowheads="1" noChangeShapeType="1" noTextEdit="1"/>
              </p:cNvSpPr>
              <p:nvPr>
                <p:ph idx="1"/>
              </p:nvPr>
            </p:nvSpPr>
            <p:spPr>
              <a:xfrm>
                <a:off x="838200" y="1825625"/>
                <a:ext cx="6915507" cy="4351338"/>
              </a:xfrm>
              <a:blipFill>
                <a:blip r:embed="rId3"/>
                <a:stretch>
                  <a:fillRect l="-1852" t="-2241"/>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B944FD3F-E1FB-4D46-9552-7F28A5788CC0}"/>
              </a:ext>
            </a:extLst>
          </p:cNvPr>
          <p:cNvSpPr>
            <a:spLocks noGrp="1"/>
          </p:cNvSpPr>
          <p:nvPr>
            <p:ph type="ftr" sz="quarter" idx="11"/>
          </p:nvPr>
        </p:nvSpPr>
        <p:spPr/>
        <p:txBody>
          <a:bodyPr/>
          <a:lstStyle/>
          <a:p>
            <a:r>
              <a:rPr lang="en-US"/>
              <a:t>Suguman Bansal | U Penn</a:t>
            </a:r>
          </a:p>
        </p:txBody>
      </p:sp>
      <p:sp>
        <p:nvSpPr>
          <p:cNvPr id="8" name="Content Placeholder 2">
            <a:extLst>
              <a:ext uri="{FF2B5EF4-FFF2-40B4-BE49-F238E27FC236}">
                <a16:creationId xmlns:a16="http://schemas.microsoft.com/office/drawing/2014/main" id="{8BE5703A-C2CB-437E-BA5F-699D870CF621}"/>
              </a:ext>
            </a:extLst>
          </p:cNvPr>
          <p:cNvSpPr txBox="1">
            <a:spLocks/>
          </p:cNvSpPr>
          <p:nvPr/>
        </p:nvSpPr>
        <p:spPr>
          <a:xfrm>
            <a:off x="838200" y="1825625"/>
            <a:ext cx="4925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Tree>
    <p:extLst>
      <p:ext uri="{BB962C8B-B14F-4D97-AF65-F5344CB8AC3E}">
        <p14:creationId xmlns:p14="http://schemas.microsoft.com/office/powerpoint/2010/main" val="380097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A336E59-649B-458B-B639-EFDD41E14D55}"/>
              </a:ext>
            </a:extLst>
          </p:cNvPr>
          <p:cNvSpPr>
            <a:spLocks noGrp="1"/>
          </p:cNvSpPr>
          <p:nvPr>
            <p:ph type="title"/>
          </p:nvPr>
        </p:nvSpPr>
        <p:spPr>
          <a:xfrm>
            <a:off x="733100" y="365125"/>
            <a:ext cx="10515600" cy="1325563"/>
          </a:xfrm>
        </p:spPr>
        <p:txBody>
          <a:bodyPr>
            <a:normAutofit/>
          </a:bodyPr>
          <a:lstStyle/>
          <a:p>
            <a:r>
              <a:rPr lang="en-US" dirty="0"/>
              <a:t>Reactive synthesis</a:t>
            </a:r>
            <a:br>
              <a:rPr lang="en-US" dirty="0"/>
            </a:br>
            <a:r>
              <a:rPr lang="en-US" sz="3600" dirty="0"/>
              <a:t>From </a:t>
            </a:r>
            <a:r>
              <a:rPr lang="en-US" sz="3600" b="1" dirty="0"/>
              <a:t>Temporal + Satisficing</a:t>
            </a:r>
            <a:r>
              <a:rPr lang="en-US" sz="3600" dirty="0"/>
              <a:t> Specifications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FADF3AD4-D934-451C-8027-9FAFCDDE5DF5}"/>
                  </a:ext>
                </a:extLst>
              </p:cNvPr>
              <p:cNvSpPr>
                <a:spLocks noGrp="1"/>
              </p:cNvSpPr>
              <p:nvPr>
                <p:ph idx="1"/>
              </p:nvPr>
            </p:nvSpPr>
            <p:spPr>
              <a:xfrm>
                <a:off x="838200" y="1825625"/>
                <a:ext cx="6915507" cy="4351338"/>
              </a:xfrm>
            </p:spPr>
            <p:txBody>
              <a:bodyPr>
                <a:normAutofit/>
              </a:bodyPr>
              <a:lstStyle/>
              <a:p>
                <a:pPr marL="0" indent="0">
                  <a:buNone/>
                </a:pPr>
                <a:r>
                  <a:rPr lang="en-US" b="1" dirty="0"/>
                  <a:t>Given, </a:t>
                </a:r>
              </a:p>
              <a:p>
                <a:pPr marL="0" indent="0">
                  <a:buNone/>
                </a:pPr>
                <a:r>
                  <a:rPr lang="en-US" dirty="0"/>
                  <a:t>Quantitative graph game, and </a:t>
                </a:r>
              </a:p>
              <a:p>
                <a:pPr marL="0" indent="0">
                  <a:buNone/>
                </a:pPr>
                <a:r>
                  <a:rPr lang="en-US" dirty="0"/>
                  <a:t>Specification</a:t>
                </a:r>
              </a:p>
              <a:p>
                <a:pPr lvl="1"/>
                <a:r>
                  <a:rPr lang="en-US" dirty="0"/>
                  <a:t>Temporal formula: </a:t>
                </a:r>
                <a:r>
                  <a:rPr lang="en-US" dirty="0">
                    <a:solidFill>
                      <a:srgbClr val="0070C0"/>
                    </a:solidFill>
                  </a:rPr>
                  <a:t>Visit state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𝑣</m:t>
                        </m:r>
                      </m:e>
                      <m:sub>
                        <m:r>
                          <a:rPr lang="en-US" b="0" i="1" smtClean="0">
                            <a:solidFill>
                              <a:srgbClr val="0070C0"/>
                            </a:solidFill>
                            <a:latin typeface="Cambria Math" panose="02040503050406030204" pitchFamily="18" charset="0"/>
                          </a:rPr>
                          <m:t>1</m:t>
                        </m:r>
                      </m:sub>
                    </m:sSub>
                  </m:oMath>
                </a14:m>
                <a:endParaRPr lang="en-US" dirty="0"/>
              </a:p>
              <a:p>
                <a:pPr lvl="1"/>
                <a:r>
                  <a:rPr lang="en-US" dirty="0"/>
                  <a:t>Satisficing goal: Given threshold value </a:t>
                </a:r>
                <a14:m>
                  <m:oMath xmlns:m="http://schemas.openxmlformats.org/officeDocument/2006/math">
                    <m:r>
                      <a:rPr lang="en-US" i="1">
                        <a:latin typeface="Cambria Math" panose="02040503050406030204" pitchFamily="18" charset="0"/>
                      </a:rPr>
                      <m:t>𝑡</m:t>
                    </m:r>
                  </m:oMath>
                </a14:m>
                <a:r>
                  <a:rPr lang="en-US" dirty="0"/>
                  <a:t>, ensure cost of plays exceeds the threshold: </a:t>
                </a:r>
                <a14:m>
                  <m:oMath xmlns:m="http://schemas.openxmlformats.org/officeDocument/2006/math">
                    <m:r>
                      <a:rPr lang="en-US" i="1" smtClean="0">
                        <a:solidFill>
                          <a:srgbClr val="0070C0"/>
                        </a:solidFill>
                        <a:latin typeface="Cambria Math" panose="02040503050406030204" pitchFamily="18" charset="0"/>
                      </a:rPr>
                      <m:t>𝑡</m:t>
                    </m:r>
                    <m:r>
                      <a:rPr lang="en-US" b="0" i="1" smtClean="0">
                        <a:solidFill>
                          <a:srgbClr val="0070C0"/>
                        </a:solidFill>
                        <a:latin typeface="Cambria Math" panose="02040503050406030204" pitchFamily="18" charset="0"/>
                      </a:rPr>
                      <m:t>=0.5</m:t>
                    </m:r>
                  </m:oMath>
                </a14:m>
                <a:r>
                  <a:rPr lang="en-US" dirty="0">
                    <a:solidFill>
                      <a:srgbClr val="0070C0"/>
                    </a:solidFill>
                  </a:rPr>
                  <a:t> </a:t>
                </a:r>
                <a:endParaRPr lang="en-US" dirty="0"/>
              </a:p>
              <a:p>
                <a:pPr lvl="3"/>
                <a:endParaRPr lang="en-US" dirty="0"/>
              </a:p>
              <a:p>
                <a:pPr marL="0" indent="0">
                  <a:buNone/>
                </a:pPr>
                <a:r>
                  <a:rPr lang="en-US" b="1" dirty="0"/>
                  <a:t>Generate</a:t>
                </a:r>
                <a:r>
                  <a:rPr lang="en-US" dirty="0"/>
                  <a:t> a system strategy</a:t>
                </a:r>
                <a14:m>
                  <m:oMath xmlns:m="http://schemas.openxmlformats.org/officeDocument/2006/math">
                    <m:r>
                      <a:rPr lang="en-US" b="0" i="0" smtClean="0">
                        <a:latin typeface="Cambria Math" panose="02040503050406030204" pitchFamily="18" charset="0"/>
                      </a:rPr>
                      <m:t> </m:t>
                    </m:r>
                    <m:r>
                      <a:rPr lang="en-US" b="1" i="1" smtClean="0">
                        <a:latin typeface="Cambria Math" panose="02040503050406030204" pitchFamily="18" charset="0"/>
                      </a:rPr>
                      <m:t>𝒇</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𝑽</m:t>
                        </m:r>
                      </m:e>
                      <m:sup>
                        <m:r>
                          <a:rPr lang="en-US" b="1" i="1" smtClean="0">
                            <a:latin typeface="Cambria Math" panose="02040503050406030204" pitchFamily="18" charset="0"/>
                          </a:rPr>
                          <m:t>∗</m:t>
                        </m:r>
                      </m:sup>
                    </m:sSup>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𝒔</m:t>
                        </m:r>
                      </m:sub>
                    </m:sSub>
                    <m:r>
                      <a:rPr lang="en-US" b="1" i="1" smtClean="0">
                        <a:latin typeface="Cambria Math" panose="02040503050406030204" pitchFamily="18" charset="0"/>
                      </a:rPr>
                      <m:t>→</m:t>
                    </m:r>
                    <m:r>
                      <a:rPr lang="en-US" b="1" i="1" smtClean="0">
                        <a:latin typeface="Cambria Math" panose="02040503050406030204" pitchFamily="18" charset="0"/>
                      </a:rPr>
                      <m:t>𝑽</m:t>
                    </m:r>
                  </m:oMath>
                </a14:m>
                <a:r>
                  <a:rPr lang="en-US" b="1" dirty="0"/>
                  <a:t> </a:t>
                </a:r>
                <a:r>
                  <a:rPr lang="en-US" dirty="0"/>
                  <a:t>that satisfies specification on all execution</a:t>
                </a:r>
              </a:p>
            </p:txBody>
          </p:sp>
        </mc:Choice>
        <mc:Fallback xmlns="">
          <p:sp>
            <p:nvSpPr>
              <p:cNvPr id="9" name="Content Placeholder 8">
                <a:extLst>
                  <a:ext uri="{FF2B5EF4-FFF2-40B4-BE49-F238E27FC236}">
                    <a16:creationId xmlns:a16="http://schemas.microsoft.com/office/drawing/2014/main" id="{FADF3AD4-D934-451C-8027-9FAFCDDE5DF5}"/>
                  </a:ext>
                </a:extLst>
              </p:cNvPr>
              <p:cNvSpPr>
                <a:spLocks noGrp="1" noRot="1" noChangeAspect="1" noMove="1" noResize="1" noEditPoints="1" noAdjustHandles="1" noChangeArrowheads="1" noChangeShapeType="1" noTextEdit="1"/>
              </p:cNvSpPr>
              <p:nvPr>
                <p:ph idx="1"/>
              </p:nvPr>
            </p:nvSpPr>
            <p:spPr>
              <a:xfrm>
                <a:off x="838200" y="1825625"/>
                <a:ext cx="6915507" cy="4351338"/>
              </a:xfrm>
              <a:blipFill>
                <a:blip r:embed="rId3"/>
                <a:stretch>
                  <a:fillRect l="-1852" t="-2241"/>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B944FD3F-E1FB-4D46-9552-7F28A5788CC0}"/>
              </a:ext>
            </a:extLst>
          </p:cNvPr>
          <p:cNvSpPr>
            <a:spLocks noGrp="1"/>
          </p:cNvSpPr>
          <p:nvPr>
            <p:ph type="ftr" sz="quarter" idx="11"/>
          </p:nvPr>
        </p:nvSpPr>
        <p:spPr/>
        <p:txBody>
          <a:bodyPr/>
          <a:lstStyle/>
          <a:p>
            <a:r>
              <a:rPr lang="en-US"/>
              <a:t>Suguman Bansal | U Penn</a:t>
            </a:r>
          </a:p>
        </p:txBody>
      </p:sp>
      <p:sp>
        <p:nvSpPr>
          <p:cNvPr id="8" name="Content Placeholder 2">
            <a:extLst>
              <a:ext uri="{FF2B5EF4-FFF2-40B4-BE49-F238E27FC236}">
                <a16:creationId xmlns:a16="http://schemas.microsoft.com/office/drawing/2014/main" id="{8BE5703A-C2CB-437E-BA5F-699D870CF621}"/>
              </a:ext>
            </a:extLst>
          </p:cNvPr>
          <p:cNvSpPr txBox="1">
            <a:spLocks/>
          </p:cNvSpPr>
          <p:nvPr/>
        </p:nvSpPr>
        <p:spPr>
          <a:xfrm>
            <a:off x="838200" y="1825625"/>
            <a:ext cx="4925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28" name="Oval 27">
            <a:extLst>
              <a:ext uri="{FF2B5EF4-FFF2-40B4-BE49-F238E27FC236}">
                <a16:creationId xmlns:a16="http://schemas.microsoft.com/office/drawing/2014/main" id="{F68C8A5E-9E15-4921-8B40-019B6999760D}"/>
              </a:ext>
            </a:extLst>
          </p:cNvPr>
          <p:cNvSpPr/>
          <p:nvPr/>
        </p:nvSpPr>
        <p:spPr>
          <a:xfrm>
            <a:off x="10445144" y="1960918"/>
            <a:ext cx="879310" cy="884583"/>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C8B86A-2EF9-4318-A69D-280EAE29037F}"/>
              </a:ext>
            </a:extLst>
          </p:cNvPr>
          <p:cNvSpPr/>
          <p:nvPr/>
        </p:nvSpPr>
        <p:spPr>
          <a:xfrm>
            <a:off x="8801780" y="2046571"/>
            <a:ext cx="810716" cy="713275"/>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A1A00C4C-427E-4104-B381-28B6134662BC}"/>
              </a:ext>
            </a:extLst>
          </p:cNvPr>
          <p:cNvCxnSpPr>
            <a:cxnSpLocks/>
          </p:cNvCxnSpPr>
          <p:nvPr/>
        </p:nvCxnSpPr>
        <p:spPr>
          <a:xfrm>
            <a:off x="8403087" y="2403208"/>
            <a:ext cx="3578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AA28AA-9AC4-42BE-8C1A-2A25BDC868A4}"/>
              </a:ext>
            </a:extLst>
          </p:cNvPr>
          <p:cNvCxnSpPr>
            <a:cxnSpLocks/>
          </p:cNvCxnSpPr>
          <p:nvPr/>
        </p:nvCxnSpPr>
        <p:spPr>
          <a:xfrm>
            <a:off x="9626351" y="2241673"/>
            <a:ext cx="83264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85F7F8C-EA7A-4C1A-9CF0-BAEA190671C6}"/>
              </a:ext>
            </a:extLst>
          </p:cNvPr>
          <p:cNvSpPr/>
          <p:nvPr/>
        </p:nvSpPr>
        <p:spPr>
          <a:xfrm rot="20943953">
            <a:off x="10933433" y="1412491"/>
            <a:ext cx="810716" cy="771630"/>
          </a:xfrm>
          <a:prstGeom prst="arc">
            <a:avLst>
              <a:gd name="adj1" fmla="val 10175808"/>
              <a:gd name="adj2" fmla="val 663064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853C83-FC4F-4239-920F-01DC6E818AB5}"/>
                  </a:ext>
                </a:extLst>
              </p:cNvPr>
              <p:cNvSpPr txBox="1"/>
              <p:nvPr/>
            </p:nvSpPr>
            <p:spPr>
              <a:xfrm>
                <a:off x="8760896" y="2143606"/>
                <a:ext cx="879309"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𝑣</m:t>
                          </m:r>
                        </m:e>
                        <m:sub>
                          <m:r>
                            <a:rPr lang="en-US" sz="3000" b="0" i="1" smtClean="0">
                              <a:latin typeface="Cambria Math" panose="02040503050406030204" pitchFamily="18" charset="0"/>
                            </a:rPr>
                            <m:t>0</m:t>
                          </m:r>
                        </m:sub>
                      </m:sSub>
                    </m:oMath>
                  </m:oMathPara>
                </a14:m>
                <a:endParaRPr lang="en-US" sz="3000" dirty="0"/>
              </a:p>
            </p:txBody>
          </p:sp>
        </mc:Choice>
        <mc:Fallback xmlns="">
          <p:sp>
            <p:nvSpPr>
              <p:cNvPr id="38" name="TextBox 37">
                <a:extLst>
                  <a:ext uri="{FF2B5EF4-FFF2-40B4-BE49-F238E27FC236}">
                    <a16:creationId xmlns:a16="http://schemas.microsoft.com/office/drawing/2014/main" id="{F2853C83-FC4F-4239-920F-01DC6E818AB5}"/>
                  </a:ext>
                </a:extLst>
              </p:cNvPr>
              <p:cNvSpPr txBox="1">
                <a:spLocks noRot="1" noChangeAspect="1" noMove="1" noResize="1" noEditPoints="1" noAdjustHandles="1" noChangeArrowheads="1" noChangeShapeType="1" noTextEdit="1"/>
              </p:cNvSpPr>
              <p:nvPr/>
            </p:nvSpPr>
            <p:spPr>
              <a:xfrm>
                <a:off x="8760896" y="2143606"/>
                <a:ext cx="879309"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477AD25-07E0-4769-852A-B0016744CDCF}"/>
                  </a:ext>
                </a:extLst>
              </p:cNvPr>
              <p:cNvSpPr txBox="1"/>
              <p:nvPr/>
            </p:nvSpPr>
            <p:spPr>
              <a:xfrm>
                <a:off x="10423212" y="2104851"/>
                <a:ext cx="879309"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𝑣</m:t>
                          </m:r>
                        </m:e>
                        <m:sub>
                          <m:r>
                            <a:rPr lang="en-US" sz="3000" b="0" i="1" smtClean="0">
                              <a:latin typeface="Cambria Math" panose="02040503050406030204" pitchFamily="18" charset="0"/>
                            </a:rPr>
                            <m:t>1</m:t>
                          </m:r>
                        </m:sub>
                      </m:sSub>
                    </m:oMath>
                  </m:oMathPara>
                </a14:m>
                <a:endParaRPr lang="en-US" sz="3000" dirty="0"/>
              </a:p>
            </p:txBody>
          </p:sp>
        </mc:Choice>
        <mc:Fallback xmlns="">
          <p:sp>
            <p:nvSpPr>
              <p:cNvPr id="39" name="TextBox 38">
                <a:extLst>
                  <a:ext uri="{FF2B5EF4-FFF2-40B4-BE49-F238E27FC236}">
                    <a16:creationId xmlns:a16="http://schemas.microsoft.com/office/drawing/2014/main" id="{5477AD25-07E0-4769-852A-B0016744CDCF}"/>
                  </a:ext>
                </a:extLst>
              </p:cNvPr>
              <p:cNvSpPr txBox="1">
                <a:spLocks noRot="1" noChangeAspect="1" noMove="1" noResize="1" noEditPoints="1" noAdjustHandles="1" noChangeArrowheads="1" noChangeShapeType="1" noTextEdit="1"/>
              </p:cNvSpPr>
              <p:nvPr/>
            </p:nvSpPr>
            <p:spPr>
              <a:xfrm>
                <a:off x="10423212" y="2104851"/>
                <a:ext cx="879309" cy="553998"/>
              </a:xfrm>
              <a:prstGeom prst="rect">
                <a:avLst/>
              </a:prstGeom>
              <a:blipFill>
                <a:blip r:embed="rId5"/>
                <a:stretch>
                  <a:fillRect/>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377877D2-1940-4530-890E-8239A16BD7C1}"/>
              </a:ext>
            </a:extLst>
          </p:cNvPr>
          <p:cNvSpPr/>
          <p:nvPr/>
        </p:nvSpPr>
        <p:spPr>
          <a:xfrm>
            <a:off x="8111538" y="3150820"/>
            <a:ext cx="477077" cy="514859"/>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9AC7CFF-8AB8-42B2-B035-D3B17434313B}"/>
              </a:ext>
            </a:extLst>
          </p:cNvPr>
          <p:cNvSpPr txBox="1"/>
          <p:nvPr/>
        </p:nvSpPr>
        <p:spPr>
          <a:xfrm>
            <a:off x="8622912" y="3028510"/>
            <a:ext cx="2481712" cy="769441"/>
          </a:xfrm>
          <a:prstGeom prst="rect">
            <a:avLst/>
          </a:prstGeom>
          <a:noFill/>
        </p:spPr>
        <p:txBody>
          <a:bodyPr wrap="square" rtlCol="0">
            <a:spAutoFit/>
          </a:bodyPr>
          <a:lstStyle/>
          <a:p>
            <a:r>
              <a:rPr lang="en-US" sz="2200" dirty="0"/>
              <a:t>System </a:t>
            </a:r>
          </a:p>
          <a:p>
            <a:r>
              <a:rPr lang="en-US" sz="2200" dirty="0"/>
              <a:t>chooses</a:t>
            </a:r>
          </a:p>
        </p:txBody>
      </p:sp>
      <p:sp>
        <p:nvSpPr>
          <p:cNvPr id="44" name="TextBox 43">
            <a:extLst>
              <a:ext uri="{FF2B5EF4-FFF2-40B4-BE49-F238E27FC236}">
                <a16:creationId xmlns:a16="http://schemas.microsoft.com/office/drawing/2014/main" id="{87499C9D-08D1-41B5-B968-0E6B1AAD650E}"/>
              </a:ext>
            </a:extLst>
          </p:cNvPr>
          <p:cNvSpPr txBox="1"/>
          <p:nvPr/>
        </p:nvSpPr>
        <p:spPr>
          <a:xfrm>
            <a:off x="10365336" y="3023528"/>
            <a:ext cx="1757095" cy="769441"/>
          </a:xfrm>
          <a:prstGeom prst="rect">
            <a:avLst/>
          </a:prstGeom>
          <a:noFill/>
        </p:spPr>
        <p:txBody>
          <a:bodyPr wrap="square" rtlCol="0">
            <a:spAutoFit/>
          </a:bodyPr>
          <a:lstStyle/>
          <a:p>
            <a:r>
              <a:rPr lang="en-US" sz="2200" dirty="0"/>
              <a:t>Environment </a:t>
            </a:r>
          </a:p>
          <a:p>
            <a:r>
              <a:rPr lang="en-US" sz="2200" dirty="0"/>
              <a:t>chooses</a:t>
            </a:r>
          </a:p>
        </p:txBody>
      </p:sp>
      <p:sp>
        <p:nvSpPr>
          <p:cNvPr id="45" name="Oval 44">
            <a:extLst>
              <a:ext uri="{FF2B5EF4-FFF2-40B4-BE49-F238E27FC236}">
                <a16:creationId xmlns:a16="http://schemas.microsoft.com/office/drawing/2014/main" id="{41277BCD-895F-4537-AC21-5DAE54DEC460}"/>
              </a:ext>
            </a:extLst>
          </p:cNvPr>
          <p:cNvSpPr/>
          <p:nvPr/>
        </p:nvSpPr>
        <p:spPr>
          <a:xfrm>
            <a:off x="9759950" y="3055050"/>
            <a:ext cx="579177" cy="617304"/>
          </a:xfrm>
          <a:prstGeom prst="ellipse">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82B92F7-3C30-4D0F-829A-775C4C658C05}"/>
              </a:ext>
            </a:extLst>
          </p:cNvPr>
          <p:cNvSpPr txBox="1"/>
          <p:nvPr/>
        </p:nvSpPr>
        <p:spPr>
          <a:xfrm>
            <a:off x="11126158" y="987118"/>
            <a:ext cx="531153" cy="400110"/>
          </a:xfrm>
          <a:prstGeom prst="rect">
            <a:avLst/>
          </a:prstGeom>
          <a:noFill/>
        </p:spPr>
        <p:txBody>
          <a:bodyPr wrap="square" rtlCol="0">
            <a:spAutoFit/>
          </a:bodyPr>
          <a:lstStyle/>
          <a:p>
            <a:r>
              <a:rPr lang="en-US" sz="2000" b="1" dirty="0"/>
              <a:t>-1</a:t>
            </a:r>
          </a:p>
        </p:txBody>
      </p:sp>
      <p:sp>
        <p:nvSpPr>
          <p:cNvPr id="51" name="Arc 50">
            <a:extLst>
              <a:ext uri="{FF2B5EF4-FFF2-40B4-BE49-F238E27FC236}">
                <a16:creationId xmlns:a16="http://schemas.microsoft.com/office/drawing/2014/main" id="{32F1A290-4971-4F55-80F7-3910BD8C9AC5}"/>
              </a:ext>
            </a:extLst>
          </p:cNvPr>
          <p:cNvSpPr/>
          <p:nvPr/>
        </p:nvSpPr>
        <p:spPr>
          <a:xfrm rot="17011672">
            <a:off x="8400120" y="1451131"/>
            <a:ext cx="810716" cy="771630"/>
          </a:xfrm>
          <a:prstGeom prst="arc">
            <a:avLst>
              <a:gd name="adj1" fmla="val 10175808"/>
              <a:gd name="adj2" fmla="val 663064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024D0FA3-F98C-4467-80FB-058D772441B0}"/>
              </a:ext>
            </a:extLst>
          </p:cNvPr>
          <p:cNvSpPr txBox="1"/>
          <p:nvPr/>
        </p:nvSpPr>
        <p:spPr>
          <a:xfrm>
            <a:off x="8892653" y="1076179"/>
            <a:ext cx="428263" cy="400110"/>
          </a:xfrm>
          <a:prstGeom prst="rect">
            <a:avLst/>
          </a:prstGeom>
          <a:noFill/>
        </p:spPr>
        <p:txBody>
          <a:bodyPr wrap="square" rtlCol="0">
            <a:spAutoFit/>
          </a:bodyPr>
          <a:lstStyle/>
          <a:p>
            <a:r>
              <a:rPr lang="en-US" sz="2000" b="1" dirty="0"/>
              <a:t>1</a:t>
            </a:r>
          </a:p>
        </p:txBody>
      </p:sp>
      <p:sp>
        <p:nvSpPr>
          <p:cNvPr id="53" name="TextBox 52">
            <a:extLst>
              <a:ext uri="{FF2B5EF4-FFF2-40B4-BE49-F238E27FC236}">
                <a16:creationId xmlns:a16="http://schemas.microsoft.com/office/drawing/2014/main" id="{DEFE85AD-8354-4C86-BE82-AFDD4D9327A8}"/>
              </a:ext>
            </a:extLst>
          </p:cNvPr>
          <p:cNvSpPr txBox="1"/>
          <p:nvPr/>
        </p:nvSpPr>
        <p:spPr>
          <a:xfrm>
            <a:off x="9794686" y="1677763"/>
            <a:ext cx="428263" cy="400110"/>
          </a:xfrm>
          <a:prstGeom prst="rect">
            <a:avLst/>
          </a:prstGeom>
          <a:noFill/>
        </p:spPr>
        <p:txBody>
          <a:bodyPr wrap="square" rtlCol="0">
            <a:spAutoFit/>
          </a:bodyPr>
          <a:lstStyle/>
          <a:p>
            <a:r>
              <a:rPr lang="en-US" sz="2000" b="1" dirty="0"/>
              <a:t>0</a:t>
            </a:r>
          </a:p>
        </p:txBody>
      </p:sp>
      <p:cxnSp>
        <p:nvCxnSpPr>
          <p:cNvPr id="54" name="Straight Arrow Connector 53">
            <a:extLst>
              <a:ext uri="{FF2B5EF4-FFF2-40B4-BE49-F238E27FC236}">
                <a16:creationId xmlns:a16="http://schemas.microsoft.com/office/drawing/2014/main" id="{73AC8BC0-E058-4485-A8B1-3B274469B80B}"/>
              </a:ext>
            </a:extLst>
          </p:cNvPr>
          <p:cNvCxnSpPr>
            <a:cxnSpLocks/>
          </p:cNvCxnSpPr>
          <p:nvPr/>
        </p:nvCxnSpPr>
        <p:spPr>
          <a:xfrm>
            <a:off x="9624166" y="2616673"/>
            <a:ext cx="832648" cy="1"/>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0C89755-723F-4854-8D6A-8879335C2277}"/>
              </a:ext>
            </a:extLst>
          </p:cNvPr>
          <p:cNvSpPr txBox="1"/>
          <p:nvPr/>
        </p:nvSpPr>
        <p:spPr>
          <a:xfrm>
            <a:off x="9814064" y="2679316"/>
            <a:ext cx="428263" cy="400110"/>
          </a:xfrm>
          <a:prstGeom prst="rect">
            <a:avLst/>
          </a:prstGeom>
          <a:noFill/>
        </p:spPr>
        <p:txBody>
          <a:bodyPr wrap="square" rtlCol="0">
            <a:spAutoFit/>
          </a:bodyPr>
          <a:lstStyle/>
          <a:p>
            <a:r>
              <a:rPr lang="en-US" sz="2000" b="1" dirty="0"/>
              <a:t>0</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C4F438D-D13B-4C22-95FF-1379043E606A}"/>
                  </a:ext>
                </a:extLst>
              </p:cNvPr>
              <p:cNvSpPr txBox="1"/>
              <p:nvPr/>
            </p:nvSpPr>
            <p:spPr>
              <a:xfrm>
                <a:off x="8398368" y="4066184"/>
                <a:ext cx="3267663" cy="830997"/>
              </a:xfrm>
              <a:prstGeom prst="rect">
                <a:avLst/>
              </a:prstGeom>
              <a:noFill/>
              <a:ln>
                <a:solidFill>
                  <a:schemeClr val="tx1"/>
                </a:solidFill>
              </a:ln>
            </p:spPr>
            <p:txBody>
              <a:bodyPr wrap="square" rtlCol="0">
                <a:spAutoFit/>
              </a:bodyPr>
              <a:lstStyle/>
              <a:p>
                <a:r>
                  <a:rPr lang="en-US" sz="2400" b="0" dirty="0"/>
                  <a:t>  1. From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oMath>
                </a14:m>
                <a:r>
                  <a:rPr lang="en-US" sz="2400" dirty="0"/>
                  <a:t> choose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0</m:t>
                        </m:r>
                      </m:sub>
                    </m:sSub>
                  </m:oMath>
                </a14:m>
                <a:endParaRPr lang="en-US" sz="2400" dirty="0"/>
              </a:p>
              <a:p>
                <a:r>
                  <a:rPr lang="en-US" sz="2400" dirty="0"/>
                  <a:t>  2. From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oMath>
                </a14:m>
                <a:r>
                  <a:rPr lang="en-US" sz="2400" dirty="0"/>
                  <a:t> choose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1</m:t>
                        </m:r>
                      </m:sub>
                    </m:sSub>
                  </m:oMath>
                </a14:m>
                <a:endParaRPr lang="en-US" sz="2400" dirty="0"/>
              </a:p>
            </p:txBody>
          </p:sp>
        </mc:Choice>
        <mc:Fallback xmlns="">
          <p:sp>
            <p:nvSpPr>
              <p:cNvPr id="56" name="TextBox 55">
                <a:extLst>
                  <a:ext uri="{FF2B5EF4-FFF2-40B4-BE49-F238E27FC236}">
                    <a16:creationId xmlns:a16="http://schemas.microsoft.com/office/drawing/2014/main" id="{1C4F438D-D13B-4C22-95FF-1379043E606A}"/>
                  </a:ext>
                </a:extLst>
              </p:cNvPr>
              <p:cNvSpPr txBox="1">
                <a:spLocks noRot="1" noChangeAspect="1" noMove="1" noResize="1" noEditPoints="1" noAdjustHandles="1" noChangeArrowheads="1" noChangeShapeType="1" noTextEdit="1"/>
              </p:cNvSpPr>
              <p:nvPr/>
            </p:nvSpPr>
            <p:spPr>
              <a:xfrm>
                <a:off x="8398368" y="4066184"/>
                <a:ext cx="3267663" cy="830997"/>
              </a:xfrm>
              <a:prstGeom prst="rect">
                <a:avLst/>
              </a:prstGeom>
              <a:blipFill>
                <a:blip r:embed="rId6"/>
                <a:stretch>
                  <a:fillRect t="-5072" b="-15217"/>
                </a:stretch>
              </a:blipFill>
              <a:ln>
                <a:solidFill>
                  <a:schemeClr val="tx1"/>
                </a:solidFill>
              </a:ln>
            </p:spPr>
            <p:txBody>
              <a:bodyPr/>
              <a:lstStyle/>
              <a:p>
                <a:r>
                  <a:rPr lang="en-US">
                    <a:noFill/>
                  </a:rPr>
                  <a:t> </a:t>
                </a:r>
              </a:p>
            </p:txBody>
          </p:sp>
        </mc:Fallback>
      </mc:AlternateContent>
      <p:pic>
        <p:nvPicPr>
          <p:cNvPr id="58" name="Picture 57">
            <a:extLst>
              <a:ext uri="{FF2B5EF4-FFF2-40B4-BE49-F238E27FC236}">
                <a16:creationId xmlns:a16="http://schemas.microsoft.com/office/drawing/2014/main" id="{D622DBF0-5B65-46B4-AF83-80E4746824D6}"/>
              </a:ext>
            </a:extLst>
          </p:cNvPr>
          <p:cNvPicPr>
            <a:picLocks noChangeAspect="1"/>
          </p:cNvPicPr>
          <p:nvPr/>
        </p:nvPicPr>
        <p:blipFill>
          <a:blip r:embed="rId7"/>
          <a:stretch>
            <a:fillRect/>
          </a:stretch>
        </p:blipFill>
        <p:spPr>
          <a:xfrm>
            <a:off x="7904532" y="4192499"/>
            <a:ext cx="664055" cy="655141"/>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928D32-CF7B-40A2-B20E-FAB96713B556}"/>
                  </a:ext>
                </a:extLst>
              </p:cNvPr>
              <p:cNvSpPr txBox="1"/>
              <p:nvPr/>
            </p:nvSpPr>
            <p:spPr>
              <a:xfrm>
                <a:off x="8398368" y="5173586"/>
                <a:ext cx="3267663" cy="830997"/>
              </a:xfrm>
              <a:prstGeom prst="rect">
                <a:avLst/>
              </a:prstGeom>
              <a:noFill/>
              <a:ln>
                <a:solidFill>
                  <a:schemeClr val="tx1"/>
                </a:solidFill>
              </a:ln>
            </p:spPr>
            <p:txBody>
              <a:bodyPr wrap="square" rtlCol="0">
                <a:spAutoFit/>
              </a:bodyPr>
              <a:lstStyle/>
              <a:p>
                <a:r>
                  <a:rPr lang="en-US" sz="2400" b="0" dirty="0"/>
                  <a:t>  From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oMath>
                </a14:m>
                <a:r>
                  <a:rPr lang="en-US" sz="2400" dirty="0"/>
                  <a:t> choose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0</m:t>
                        </m:r>
                      </m:sub>
                    </m:sSub>
                  </m:oMath>
                </a14:m>
                <a:r>
                  <a:rPr lang="en-US" sz="2400" dirty="0"/>
                  <a:t>    initially, then choose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1</m:t>
                        </m:r>
                      </m:sub>
                    </m:sSub>
                  </m:oMath>
                </a14:m>
                <a:r>
                  <a:rPr lang="en-US" sz="2400" dirty="0"/>
                  <a:t> </a:t>
                </a:r>
              </a:p>
            </p:txBody>
          </p:sp>
        </mc:Choice>
        <mc:Fallback xmlns="">
          <p:sp>
            <p:nvSpPr>
              <p:cNvPr id="29" name="TextBox 28">
                <a:extLst>
                  <a:ext uri="{FF2B5EF4-FFF2-40B4-BE49-F238E27FC236}">
                    <a16:creationId xmlns:a16="http://schemas.microsoft.com/office/drawing/2014/main" id="{47928D32-CF7B-40A2-B20E-FAB96713B556}"/>
                  </a:ext>
                </a:extLst>
              </p:cNvPr>
              <p:cNvSpPr txBox="1">
                <a:spLocks noRot="1" noChangeAspect="1" noMove="1" noResize="1" noEditPoints="1" noAdjustHandles="1" noChangeArrowheads="1" noChangeShapeType="1" noTextEdit="1"/>
              </p:cNvSpPr>
              <p:nvPr/>
            </p:nvSpPr>
            <p:spPr>
              <a:xfrm>
                <a:off x="8398368" y="5173586"/>
                <a:ext cx="3267663" cy="830997"/>
              </a:xfrm>
              <a:prstGeom prst="rect">
                <a:avLst/>
              </a:prstGeom>
              <a:blipFill>
                <a:blip r:embed="rId8"/>
                <a:stretch>
                  <a:fillRect l="-2788" t="-5072" b="-15217"/>
                </a:stretch>
              </a:blipFill>
              <a:ln>
                <a:solidFill>
                  <a:schemeClr val="tx1"/>
                </a:solidFill>
              </a:ln>
            </p:spPr>
            <p:txBody>
              <a:bodyPr/>
              <a:lstStyle/>
              <a:p>
                <a:r>
                  <a:rPr lang="en-US">
                    <a:noFill/>
                  </a:rPr>
                  <a:t> </a:t>
                </a:r>
              </a:p>
            </p:txBody>
          </p:sp>
        </mc:Fallback>
      </mc:AlternateContent>
      <p:pic>
        <p:nvPicPr>
          <p:cNvPr id="33" name="Picture 32">
            <a:extLst>
              <a:ext uri="{FF2B5EF4-FFF2-40B4-BE49-F238E27FC236}">
                <a16:creationId xmlns:a16="http://schemas.microsoft.com/office/drawing/2014/main" id="{5DF69B9E-D97A-4B21-87BF-BAEC86A306D4}"/>
              </a:ext>
            </a:extLst>
          </p:cNvPr>
          <p:cNvPicPr>
            <a:picLocks noChangeAspect="1"/>
          </p:cNvPicPr>
          <p:nvPr/>
        </p:nvPicPr>
        <p:blipFill>
          <a:blip r:embed="rId9"/>
          <a:stretch>
            <a:fillRect/>
          </a:stretch>
        </p:blipFill>
        <p:spPr>
          <a:xfrm>
            <a:off x="7982909" y="5340863"/>
            <a:ext cx="664054" cy="652277"/>
          </a:xfrm>
          <a:prstGeom prst="rect">
            <a:avLst/>
          </a:prstGeom>
        </p:spPr>
      </p:pic>
    </p:spTree>
    <p:extLst>
      <p:ext uri="{BB962C8B-B14F-4D97-AF65-F5344CB8AC3E}">
        <p14:creationId xmlns:p14="http://schemas.microsoft.com/office/powerpoint/2010/main" val="342429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9B5145-EA99-4A54-A208-28AC2CA81435}"/>
              </a:ext>
            </a:extLst>
          </p:cNvPr>
          <p:cNvSpPr>
            <a:spLocks noGrp="1"/>
          </p:cNvSpPr>
          <p:nvPr>
            <p:ph type="ftr" sz="quarter" idx="11"/>
          </p:nvPr>
        </p:nvSpPr>
        <p:spPr/>
        <p:txBody>
          <a:bodyPr/>
          <a:lstStyle/>
          <a:p>
            <a:r>
              <a:rPr lang="en-US"/>
              <a:t>Suguman Bansal | U Penn</a:t>
            </a:r>
          </a:p>
        </p:txBody>
      </p:sp>
      <p:sp>
        <p:nvSpPr>
          <p:cNvPr id="7" name="Slide Number Placeholder 6"/>
          <p:cNvSpPr>
            <a:spLocks noGrp="1"/>
          </p:cNvSpPr>
          <p:nvPr>
            <p:ph type="sldNum" sz="quarter" idx="12"/>
          </p:nvPr>
        </p:nvSpPr>
        <p:spPr/>
        <p:txBody>
          <a:bodyPr/>
          <a:lstStyle/>
          <a:p>
            <a:fld id="{1CF91F9D-ED0F-C941-B4DB-33BB39C08F15}" type="slidenum">
              <a:rPr lang="en-US" smtClean="0"/>
              <a:t>3</a:t>
            </a:fld>
            <a:endParaRPr lang="en-US"/>
          </a:p>
        </p:txBody>
      </p:sp>
      <p:sp>
        <p:nvSpPr>
          <p:cNvPr id="42" name="TextBox 41">
            <a:extLst>
              <a:ext uri="{FF2B5EF4-FFF2-40B4-BE49-F238E27FC236}">
                <a16:creationId xmlns:a16="http://schemas.microsoft.com/office/drawing/2014/main" id="{630E9997-BCF7-4625-9ACF-3A6429B45475}"/>
              </a:ext>
            </a:extLst>
          </p:cNvPr>
          <p:cNvSpPr txBox="1"/>
          <p:nvPr/>
        </p:nvSpPr>
        <p:spPr>
          <a:xfrm>
            <a:off x="2231110" y="6131585"/>
            <a:ext cx="2667183" cy="492443"/>
          </a:xfrm>
          <a:prstGeom prst="rect">
            <a:avLst/>
          </a:prstGeom>
          <a:noFill/>
        </p:spPr>
        <p:txBody>
          <a:bodyPr wrap="square" rtlCol="0">
            <a:spAutoFit/>
          </a:bodyPr>
          <a:lstStyle/>
          <a:p>
            <a:pPr algn="ctr"/>
            <a:r>
              <a:rPr lang="en-US" sz="2600" dirty="0"/>
              <a:t>Strategy</a:t>
            </a:r>
          </a:p>
        </p:txBody>
      </p:sp>
      <p:sp>
        <p:nvSpPr>
          <p:cNvPr id="9" name="Rectangle 8">
            <a:extLst>
              <a:ext uri="{FF2B5EF4-FFF2-40B4-BE49-F238E27FC236}">
                <a16:creationId xmlns:a16="http://schemas.microsoft.com/office/drawing/2014/main" id="{48FA12EC-0858-49C6-B2A0-C7652FB29676}"/>
              </a:ext>
            </a:extLst>
          </p:cNvPr>
          <p:cNvSpPr/>
          <p:nvPr/>
        </p:nvSpPr>
        <p:spPr>
          <a:xfrm>
            <a:off x="599089" y="2513328"/>
            <a:ext cx="5813286" cy="31081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72ECCC85-7C2F-4D62-9BFA-4D637A4508F1}"/>
              </a:ext>
            </a:extLst>
          </p:cNvPr>
          <p:cNvCxnSpPr>
            <a:cxnSpLocks/>
          </p:cNvCxnSpPr>
          <p:nvPr/>
        </p:nvCxnSpPr>
        <p:spPr>
          <a:xfrm flipH="1">
            <a:off x="1636256" y="1548656"/>
            <a:ext cx="20336" cy="1430719"/>
          </a:xfrm>
          <a:prstGeom prst="straightConnector1">
            <a:avLst/>
          </a:prstGeom>
          <a:ln w="254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E8D8D2F-8554-4FAC-B329-E02F2B08D958}"/>
              </a:ext>
            </a:extLst>
          </p:cNvPr>
          <p:cNvCxnSpPr>
            <a:cxnSpLocks/>
          </p:cNvCxnSpPr>
          <p:nvPr/>
        </p:nvCxnSpPr>
        <p:spPr>
          <a:xfrm>
            <a:off x="3567012" y="5440100"/>
            <a:ext cx="12044" cy="704974"/>
          </a:xfrm>
          <a:prstGeom prst="straightConnector1">
            <a:avLst/>
          </a:prstGeom>
          <a:ln w="3175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2983A2-F902-465E-B009-B3BADB1D37FC}"/>
              </a:ext>
            </a:extLst>
          </p:cNvPr>
          <p:cNvCxnSpPr>
            <a:cxnSpLocks/>
          </p:cNvCxnSpPr>
          <p:nvPr/>
        </p:nvCxnSpPr>
        <p:spPr>
          <a:xfrm flipH="1">
            <a:off x="4032956" y="1588380"/>
            <a:ext cx="20336" cy="1430719"/>
          </a:xfrm>
          <a:prstGeom prst="straightConnector1">
            <a:avLst/>
          </a:prstGeom>
          <a:ln w="254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Left Brace 37">
            <a:extLst>
              <a:ext uri="{FF2B5EF4-FFF2-40B4-BE49-F238E27FC236}">
                <a16:creationId xmlns:a16="http://schemas.microsoft.com/office/drawing/2014/main" id="{18C15E91-5DB7-4D05-9618-626F329EDE0C}"/>
              </a:ext>
            </a:extLst>
          </p:cNvPr>
          <p:cNvSpPr/>
          <p:nvPr/>
        </p:nvSpPr>
        <p:spPr>
          <a:xfrm rot="16200000">
            <a:off x="3322739" y="3254713"/>
            <a:ext cx="491397" cy="41996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a:extLst>
              <a:ext uri="{FF2B5EF4-FFF2-40B4-BE49-F238E27FC236}">
                <a16:creationId xmlns:a16="http://schemas.microsoft.com/office/drawing/2014/main" id="{52AE1114-D858-4CBA-9BB5-4868A1330AB4}"/>
              </a:ext>
            </a:extLst>
          </p:cNvPr>
          <p:cNvSpPr txBox="1">
            <a:spLocks/>
          </p:cNvSpPr>
          <p:nvPr/>
        </p:nvSpPr>
        <p:spPr>
          <a:xfrm>
            <a:off x="681784" y="3049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Separation of Techniques</a:t>
            </a:r>
          </a:p>
        </p:txBody>
      </p:sp>
      <p:pic>
        <p:nvPicPr>
          <p:cNvPr id="18" name="Picture 17" descr="A close up of a clock&#10;&#10;Description automatically generated">
            <a:extLst>
              <a:ext uri="{FF2B5EF4-FFF2-40B4-BE49-F238E27FC236}">
                <a16:creationId xmlns:a16="http://schemas.microsoft.com/office/drawing/2014/main" id="{CB088823-7761-45A0-900C-A741240DC8C7}"/>
              </a:ext>
            </a:extLst>
          </p:cNvPr>
          <p:cNvPicPr>
            <a:picLocks noChangeAspect="1"/>
          </p:cNvPicPr>
          <p:nvPr/>
        </p:nvPicPr>
        <p:blipFill rotWithShape="1">
          <a:blip r:embed="rId3">
            <a:extLst>
              <a:ext uri="{28A0092B-C50C-407E-A947-70E740481C1C}">
                <a14:useLocalDpi xmlns:a14="http://schemas.microsoft.com/office/drawing/2010/main" val="0"/>
              </a:ext>
            </a:extLst>
          </a:blip>
          <a:srcRect t="5686" b="-1"/>
          <a:stretch/>
        </p:blipFill>
        <p:spPr>
          <a:xfrm>
            <a:off x="1190041" y="3002977"/>
            <a:ext cx="1719532" cy="1308225"/>
          </a:xfrm>
          <a:prstGeom prst="rect">
            <a:avLst/>
          </a:prstGeom>
        </p:spPr>
      </p:pic>
      <p:sp>
        <p:nvSpPr>
          <p:cNvPr id="19" name="TextBox 18">
            <a:extLst>
              <a:ext uri="{FF2B5EF4-FFF2-40B4-BE49-F238E27FC236}">
                <a16:creationId xmlns:a16="http://schemas.microsoft.com/office/drawing/2014/main" id="{5A34DEAD-6D00-495F-8873-AD8E2503FC06}"/>
              </a:ext>
            </a:extLst>
          </p:cNvPr>
          <p:cNvSpPr txBox="1"/>
          <p:nvPr/>
        </p:nvSpPr>
        <p:spPr>
          <a:xfrm>
            <a:off x="777025" y="4371916"/>
            <a:ext cx="2874486" cy="769441"/>
          </a:xfrm>
          <a:prstGeom prst="rect">
            <a:avLst/>
          </a:prstGeom>
          <a:noFill/>
        </p:spPr>
        <p:txBody>
          <a:bodyPr wrap="square" rtlCol="0">
            <a:spAutoFit/>
          </a:bodyPr>
          <a:lstStyle/>
          <a:p>
            <a:pPr algn="ctr"/>
            <a:r>
              <a:rPr lang="en-US" sz="2200" dirty="0"/>
              <a:t>Automata-based methods</a:t>
            </a:r>
          </a:p>
        </p:txBody>
      </p:sp>
      <p:pic>
        <p:nvPicPr>
          <p:cNvPr id="21" name="Picture 20" descr="Text&#10;&#10;Description automatically generated">
            <a:extLst>
              <a:ext uri="{FF2B5EF4-FFF2-40B4-BE49-F238E27FC236}">
                <a16:creationId xmlns:a16="http://schemas.microsoft.com/office/drawing/2014/main" id="{64A281CE-A278-4C01-B26F-0BE9A715AA49}"/>
              </a:ext>
            </a:extLst>
          </p:cNvPr>
          <p:cNvPicPr>
            <a:picLocks noChangeAspect="1"/>
          </p:cNvPicPr>
          <p:nvPr/>
        </p:nvPicPr>
        <p:blipFill>
          <a:blip r:embed="rId4"/>
          <a:stretch>
            <a:fillRect/>
          </a:stretch>
        </p:blipFill>
        <p:spPr>
          <a:xfrm>
            <a:off x="3301848" y="3101727"/>
            <a:ext cx="2665155" cy="1168061"/>
          </a:xfrm>
          <a:prstGeom prst="rect">
            <a:avLst/>
          </a:prstGeom>
        </p:spPr>
      </p:pic>
      <p:sp>
        <p:nvSpPr>
          <p:cNvPr id="22" name="TextBox 21">
            <a:extLst>
              <a:ext uri="{FF2B5EF4-FFF2-40B4-BE49-F238E27FC236}">
                <a16:creationId xmlns:a16="http://schemas.microsoft.com/office/drawing/2014/main" id="{D85EF4EB-6482-4897-81CA-7808A119928F}"/>
              </a:ext>
            </a:extLst>
          </p:cNvPr>
          <p:cNvSpPr txBox="1"/>
          <p:nvPr/>
        </p:nvSpPr>
        <p:spPr>
          <a:xfrm>
            <a:off x="3179187" y="4462377"/>
            <a:ext cx="2874486" cy="430887"/>
          </a:xfrm>
          <a:prstGeom prst="rect">
            <a:avLst/>
          </a:prstGeom>
          <a:noFill/>
        </p:spPr>
        <p:txBody>
          <a:bodyPr wrap="square" rtlCol="0">
            <a:spAutoFit/>
          </a:bodyPr>
          <a:lstStyle/>
          <a:p>
            <a:pPr algn="ctr"/>
            <a:r>
              <a:rPr lang="en-US" sz="2200" dirty="0"/>
              <a:t>Numerical methods</a:t>
            </a:r>
          </a:p>
        </p:txBody>
      </p:sp>
      <p:sp>
        <p:nvSpPr>
          <p:cNvPr id="23" name="Content Placeholder 5">
            <a:extLst>
              <a:ext uri="{FF2B5EF4-FFF2-40B4-BE49-F238E27FC236}">
                <a16:creationId xmlns:a16="http://schemas.microsoft.com/office/drawing/2014/main" id="{515A8588-A490-47E1-9B43-90D354831167}"/>
              </a:ext>
            </a:extLst>
          </p:cNvPr>
          <p:cNvSpPr>
            <a:spLocks noGrp="1"/>
          </p:cNvSpPr>
          <p:nvPr>
            <p:ph idx="1"/>
          </p:nvPr>
        </p:nvSpPr>
        <p:spPr>
          <a:xfrm>
            <a:off x="6804650" y="3002977"/>
            <a:ext cx="4636204" cy="1686238"/>
          </a:xfrm>
        </p:spPr>
        <p:txBody>
          <a:bodyPr/>
          <a:lstStyle/>
          <a:p>
            <a:pPr marL="0" indent="0" algn="ctr">
              <a:buNone/>
            </a:pPr>
            <a:r>
              <a:rPr lang="en-US" b="1" dirty="0">
                <a:solidFill>
                  <a:srgbClr val="FF0000"/>
                </a:solidFill>
              </a:rPr>
              <a:t>Unsound algorithms</a:t>
            </a:r>
            <a:endParaRPr lang="en-US" dirty="0"/>
          </a:p>
          <a:p>
            <a:pPr marL="0" indent="0" algn="ctr">
              <a:buNone/>
            </a:pPr>
            <a:r>
              <a:rPr lang="en-US" sz="1900" dirty="0">
                <a:solidFill>
                  <a:schemeClr val="accent5">
                    <a:lumMod val="75000"/>
                  </a:schemeClr>
                </a:solidFill>
              </a:rPr>
              <a:t>[</a:t>
            </a:r>
            <a:r>
              <a:rPr lang="en-US" sz="1900" dirty="0" err="1">
                <a:solidFill>
                  <a:schemeClr val="accent5">
                    <a:lumMod val="75000"/>
                  </a:schemeClr>
                </a:solidFill>
              </a:rPr>
              <a:t>Kwiatkowska</a:t>
            </a:r>
            <a:r>
              <a:rPr lang="en-US" sz="1900" dirty="0">
                <a:solidFill>
                  <a:schemeClr val="accent5">
                    <a:lumMod val="75000"/>
                  </a:schemeClr>
                </a:solidFill>
              </a:rPr>
              <a:t>, Parker, </a:t>
            </a:r>
            <a:r>
              <a:rPr lang="en-US" sz="1900" dirty="0" err="1">
                <a:solidFill>
                  <a:schemeClr val="accent5">
                    <a:lumMod val="75000"/>
                  </a:schemeClr>
                </a:solidFill>
              </a:rPr>
              <a:t>Wiltsche</a:t>
            </a:r>
            <a:r>
              <a:rPr lang="en-US" sz="1900" dirty="0">
                <a:solidFill>
                  <a:schemeClr val="accent5">
                    <a:lumMod val="75000"/>
                  </a:schemeClr>
                </a:solidFill>
              </a:rPr>
              <a:t>; 2017] [Chatterjee et. al. 2017] [Wen, Ehlers, </a:t>
            </a:r>
            <a:r>
              <a:rPr lang="en-US" sz="1900" dirty="0" err="1">
                <a:solidFill>
                  <a:schemeClr val="accent5">
                    <a:lumMod val="75000"/>
                  </a:schemeClr>
                </a:solidFill>
              </a:rPr>
              <a:t>Topcu</a:t>
            </a:r>
            <a:r>
              <a:rPr lang="en-US" sz="1900" dirty="0">
                <a:solidFill>
                  <a:schemeClr val="accent5">
                    <a:lumMod val="75000"/>
                  </a:schemeClr>
                </a:solidFill>
              </a:rPr>
              <a:t>. 2015]</a:t>
            </a:r>
          </a:p>
          <a:p>
            <a:pPr marL="0" indent="0" algn="ctr">
              <a:buNone/>
            </a:pPr>
            <a:endParaRPr lang="en-US" sz="1800" dirty="0">
              <a:solidFill>
                <a:schemeClr val="accent5">
                  <a:lumMod val="75000"/>
                </a:schemeClr>
              </a:solidFill>
            </a:endParaRPr>
          </a:p>
          <a:p>
            <a:pPr marL="0" indent="0" algn="ctr">
              <a:buNone/>
            </a:pPr>
            <a:endParaRPr lang="en-US" sz="1800" dirty="0"/>
          </a:p>
          <a:p>
            <a:pPr marL="0" indent="0" algn="ctr">
              <a:buNone/>
            </a:pPr>
            <a:endParaRPr lang="en-US" sz="1800" dirty="0"/>
          </a:p>
          <a:p>
            <a:pPr marL="0" indent="0" algn="ctr">
              <a:buNone/>
            </a:pPr>
            <a:endParaRPr lang="en-US" sz="1800" dirty="0"/>
          </a:p>
        </p:txBody>
      </p:sp>
      <p:sp>
        <p:nvSpPr>
          <p:cNvPr id="24" name="TextBox 23">
            <a:extLst>
              <a:ext uri="{FF2B5EF4-FFF2-40B4-BE49-F238E27FC236}">
                <a16:creationId xmlns:a16="http://schemas.microsoft.com/office/drawing/2014/main" id="{02961D8A-BAAF-2D12-8A5E-96D20F9F71AD}"/>
              </a:ext>
            </a:extLst>
          </p:cNvPr>
          <p:cNvSpPr txBox="1"/>
          <p:nvPr/>
        </p:nvSpPr>
        <p:spPr>
          <a:xfrm>
            <a:off x="1677470" y="1624254"/>
            <a:ext cx="1695760" cy="892552"/>
          </a:xfrm>
          <a:prstGeom prst="rect">
            <a:avLst/>
          </a:prstGeom>
          <a:noFill/>
        </p:spPr>
        <p:txBody>
          <a:bodyPr wrap="square" rtlCol="0">
            <a:spAutoFit/>
          </a:bodyPr>
          <a:lstStyle/>
          <a:p>
            <a:r>
              <a:rPr lang="en-US" sz="2600" dirty="0"/>
              <a:t>Temporal </a:t>
            </a:r>
          </a:p>
          <a:p>
            <a:r>
              <a:rPr lang="en-US" sz="2600" dirty="0"/>
              <a:t>Goal</a:t>
            </a:r>
          </a:p>
        </p:txBody>
      </p:sp>
      <p:sp>
        <p:nvSpPr>
          <p:cNvPr id="25" name="TextBox 24">
            <a:extLst>
              <a:ext uri="{FF2B5EF4-FFF2-40B4-BE49-F238E27FC236}">
                <a16:creationId xmlns:a16="http://schemas.microsoft.com/office/drawing/2014/main" id="{21F0AD3D-E66A-1B30-5378-EFE3C7923973}"/>
              </a:ext>
            </a:extLst>
          </p:cNvPr>
          <p:cNvSpPr txBox="1"/>
          <p:nvPr/>
        </p:nvSpPr>
        <p:spPr>
          <a:xfrm>
            <a:off x="4053292" y="1620475"/>
            <a:ext cx="2190964" cy="892552"/>
          </a:xfrm>
          <a:prstGeom prst="rect">
            <a:avLst/>
          </a:prstGeom>
          <a:noFill/>
        </p:spPr>
        <p:txBody>
          <a:bodyPr wrap="square" rtlCol="0">
            <a:spAutoFit/>
          </a:bodyPr>
          <a:lstStyle/>
          <a:p>
            <a:r>
              <a:rPr lang="en-US" sz="2600" dirty="0"/>
              <a:t>Satisficing </a:t>
            </a:r>
          </a:p>
          <a:p>
            <a:r>
              <a:rPr lang="en-US" sz="2600" dirty="0"/>
              <a:t>Goal</a:t>
            </a:r>
          </a:p>
        </p:txBody>
      </p:sp>
    </p:spTree>
    <p:extLst>
      <p:ext uri="{BB962C8B-B14F-4D97-AF65-F5344CB8AC3E}">
        <p14:creationId xmlns:p14="http://schemas.microsoft.com/office/powerpoint/2010/main" val="29519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61A4884-3B5D-462E-984F-E1357B9853B9}"/>
                  </a:ext>
                </a:extLst>
              </p:cNvPr>
              <p:cNvSpPr>
                <a:spLocks noGrp="1"/>
              </p:cNvSpPr>
              <p:nvPr>
                <p:ph idx="1"/>
              </p:nvPr>
            </p:nvSpPr>
            <p:spPr>
              <a:xfrm>
                <a:off x="6113845" y="1861885"/>
                <a:ext cx="5814452" cy="4514546"/>
              </a:xfrm>
            </p:spPr>
            <p:txBody>
              <a:bodyPr>
                <a:noAutofit/>
              </a:bodyPr>
              <a:lstStyle/>
              <a:p>
                <a:pPr marL="0" indent="0">
                  <a:buNone/>
                </a:pPr>
                <a:r>
                  <a:rPr lang="en-US" dirty="0"/>
                  <a:t>Comparison is fundamental </a:t>
                </a:r>
              </a:p>
              <a:p>
                <a:r>
                  <a:rPr lang="en-US" dirty="0"/>
                  <a:t>Cost of execution vs. fixed value</a:t>
                </a:r>
              </a:p>
              <a:p>
                <a:r>
                  <a:rPr lang="en-US" dirty="0"/>
                  <a:t>Cost of one execution vs. cost of another execution</a:t>
                </a:r>
              </a:p>
              <a:p>
                <a:pPr marL="0" indent="0">
                  <a:buNone/>
                </a:pPr>
                <a:endParaRPr lang="en-US" dirty="0">
                  <a:solidFill>
                    <a:srgbClr val="7030A0"/>
                  </a:solidFill>
                </a:endParaRPr>
              </a:p>
              <a:p>
                <a:pPr marL="0" indent="0">
                  <a:buNone/>
                </a:pPr>
                <a:r>
                  <a:rPr lang="en-US" dirty="0"/>
                  <a:t>Given, aggregate function </a:t>
                </a:r>
                <a14:m>
                  <m:oMath xmlns:m="http://schemas.openxmlformats.org/officeDocument/2006/math">
                    <m:r>
                      <a:rPr lang="en-US" i="1">
                        <a:solidFill>
                          <a:schemeClr val="bg1">
                            <a:lumMod val="50000"/>
                          </a:schemeClr>
                        </a:solidFill>
                        <a:latin typeface="Cambria Math" panose="02040503050406030204" pitchFamily="18" charset="0"/>
                      </a:rPr>
                      <m:t>𝑓</m:t>
                    </m:r>
                    <m:r>
                      <a:rPr lang="en-US" i="1">
                        <a:solidFill>
                          <a:schemeClr val="bg1">
                            <a:lumMod val="50000"/>
                          </a:schemeClr>
                        </a:solidFill>
                        <a:latin typeface="Cambria Math" panose="02040503050406030204" pitchFamily="18" charset="0"/>
                      </a:rPr>
                      <m:t>:</m:t>
                    </m:r>
                    <m:sSup>
                      <m:sSupPr>
                        <m:ctrlPr>
                          <a:rPr lang="en-US" i="1">
                            <a:solidFill>
                              <a:schemeClr val="bg1">
                                <a:lumMod val="50000"/>
                              </a:schemeClr>
                            </a:solidFill>
                            <a:latin typeface="Cambria Math" panose="02040503050406030204" pitchFamily="18" charset="0"/>
                          </a:rPr>
                        </m:ctrlPr>
                      </m:sSupPr>
                      <m:e>
                        <m:r>
                          <a:rPr lang="en-US" i="1">
                            <a:solidFill>
                              <a:schemeClr val="bg1">
                                <a:lumMod val="50000"/>
                              </a:schemeClr>
                            </a:solidFill>
                            <a:latin typeface="Cambria Math" panose="02040503050406030204" pitchFamily="18" charset="0"/>
                            <a:ea typeface="Cambria Math" panose="02040503050406030204" pitchFamily="18" charset="0"/>
                          </a:rPr>
                          <m:t>ℤ</m:t>
                        </m:r>
                      </m:e>
                      <m:sup>
                        <m:r>
                          <a:rPr lang="en-US" i="1">
                            <a:solidFill>
                              <a:schemeClr val="bg1">
                                <a:lumMod val="50000"/>
                              </a:schemeClr>
                            </a:solidFill>
                            <a:latin typeface="Cambria Math" panose="02040503050406030204" pitchFamily="18" charset="0"/>
                          </a:rPr>
                          <m:t>𝜔</m:t>
                        </m:r>
                      </m:sup>
                    </m:sSup>
                    <m:r>
                      <a:rPr lang="en-US" i="1">
                        <a:solidFill>
                          <a:schemeClr val="bg1">
                            <a:lumMod val="50000"/>
                          </a:schemeClr>
                        </a:solidFill>
                        <a:latin typeface="Cambria Math" panose="02040503050406030204" pitchFamily="18" charset="0"/>
                      </a:rPr>
                      <m:t>→</m:t>
                    </m:r>
                    <m:r>
                      <a:rPr lang="en-US" i="1">
                        <a:solidFill>
                          <a:schemeClr val="bg1">
                            <a:lumMod val="50000"/>
                          </a:schemeClr>
                        </a:solidFill>
                        <a:latin typeface="Cambria Math" panose="02040503050406030204" pitchFamily="18" charset="0"/>
                        <a:ea typeface="Cambria Math" panose="02040503050406030204" pitchFamily="18" charset="0"/>
                      </a:rPr>
                      <m:t>ℝ</m:t>
                    </m:r>
                  </m:oMath>
                </a14:m>
                <a:endParaRPr lang="en-US" dirty="0"/>
              </a:p>
              <a:p>
                <a:pPr marL="0" indent="0">
                  <a:buNone/>
                </a:pPr>
                <a:r>
                  <a:rPr lang="en-US" dirty="0"/>
                  <a:t>Can automata compare? </a:t>
                </a:r>
                <a:endParaRPr lang="en-US" b="0" i="1" dirty="0">
                  <a:solidFill>
                    <a:schemeClr val="accent5">
                      <a:lumMod val="75000"/>
                    </a:schemeClr>
                  </a:solidFill>
                  <a:latin typeface="Cambria Math" panose="02040503050406030204" pitchFamily="18" charset="0"/>
                </a:endParaRPr>
              </a:p>
              <a:p>
                <a:pPr marL="0" indent="0">
                  <a:buNone/>
                </a:pPr>
                <a14:m>
                  <m:oMath xmlns:m="http://schemas.openxmlformats.org/officeDocument/2006/math">
                    <m:r>
                      <a:rPr lang="en-US" b="0" i="1" smtClean="0">
                        <a:solidFill>
                          <a:schemeClr val="accent5">
                            <a:lumMod val="75000"/>
                          </a:schemeClr>
                        </a:solidFill>
                        <a:latin typeface="Cambria Math" panose="02040503050406030204" pitchFamily="18" charset="0"/>
                      </a:rPr>
                      <m:t>𝑓</m:t>
                    </m:r>
                    <m:d>
                      <m:dPr>
                        <m:ctrlPr>
                          <a:rPr lang="en-US" i="1">
                            <a:solidFill>
                              <a:schemeClr val="accent5">
                                <a:lumMod val="75000"/>
                              </a:schemeClr>
                            </a:solidFill>
                            <a:latin typeface="Cambria Math" panose="02040503050406030204" pitchFamily="18" charset="0"/>
                          </a:rPr>
                        </m:ctrlPr>
                      </m:dPr>
                      <m:e>
                        <m:r>
                          <a:rPr lang="en-US" i="1">
                            <a:solidFill>
                              <a:schemeClr val="accent5">
                                <a:lumMod val="75000"/>
                              </a:schemeClr>
                            </a:solidFill>
                            <a:latin typeface="Cambria Math" panose="02040503050406030204" pitchFamily="18" charset="0"/>
                          </a:rPr>
                          <m:t>𝐴</m:t>
                        </m:r>
                      </m:e>
                    </m:d>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rPr>
                      <m:t>𝑓</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rPr>
                      <m:t>𝐵</m:t>
                    </m:r>
                    <m:r>
                      <a:rPr lang="en-US" b="0" i="1" smtClean="0">
                        <a:solidFill>
                          <a:schemeClr val="accent5">
                            <a:lumMod val="75000"/>
                          </a:schemeClr>
                        </a:solidFill>
                        <a:latin typeface="Cambria Math" panose="02040503050406030204" pitchFamily="18" charset="0"/>
                      </a:rPr>
                      <m:t>)</m:t>
                    </m:r>
                  </m:oMath>
                </a14:m>
                <a:r>
                  <a:rPr lang="en-US" dirty="0"/>
                  <a:t>?</a:t>
                </a:r>
              </a:p>
              <a:p>
                <a:pPr marL="0" indent="0">
                  <a:buNone/>
                </a:pPr>
                <a:endParaRPr lang="en-US" sz="2800" dirty="0">
                  <a:solidFill>
                    <a:srgbClr val="7030A0"/>
                  </a:solidFill>
                </a:endParaRPr>
              </a:p>
            </p:txBody>
          </p:sp>
        </mc:Choice>
        <mc:Fallback xmlns="">
          <p:sp>
            <p:nvSpPr>
              <p:cNvPr id="6" name="Content Placeholder 5">
                <a:extLst>
                  <a:ext uri="{FF2B5EF4-FFF2-40B4-BE49-F238E27FC236}">
                    <a16:creationId xmlns:a16="http://schemas.microsoft.com/office/drawing/2014/main" id="{661A4884-3B5D-462E-984F-E1357B9853B9}"/>
                  </a:ext>
                </a:extLst>
              </p:cNvPr>
              <p:cNvSpPr>
                <a:spLocks noGrp="1" noRot="1" noChangeAspect="1" noMove="1" noResize="1" noEditPoints="1" noAdjustHandles="1" noChangeArrowheads="1" noChangeShapeType="1" noTextEdit="1"/>
              </p:cNvSpPr>
              <p:nvPr>
                <p:ph idx="1"/>
              </p:nvPr>
            </p:nvSpPr>
            <p:spPr>
              <a:xfrm>
                <a:off x="6113845" y="1861885"/>
                <a:ext cx="5814452" cy="4514546"/>
              </a:xfrm>
              <a:blipFill>
                <a:blip r:embed="rId3"/>
                <a:stretch>
                  <a:fillRect l="-2201" t="-215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B9B5145-EA99-4A54-A208-28AC2CA81435}"/>
              </a:ext>
            </a:extLst>
          </p:cNvPr>
          <p:cNvSpPr>
            <a:spLocks noGrp="1"/>
          </p:cNvSpPr>
          <p:nvPr>
            <p:ph type="ftr" sz="quarter" idx="11"/>
          </p:nvPr>
        </p:nvSpPr>
        <p:spPr/>
        <p:txBody>
          <a:bodyPr/>
          <a:lstStyle/>
          <a:p>
            <a:r>
              <a:rPr lang="en-US"/>
              <a:t>Suguman Bansal | U Penn</a:t>
            </a:r>
          </a:p>
        </p:txBody>
      </p:sp>
      <p:sp>
        <p:nvSpPr>
          <p:cNvPr id="7" name="Slide Number Placeholder 6"/>
          <p:cNvSpPr>
            <a:spLocks noGrp="1"/>
          </p:cNvSpPr>
          <p:nvPr>
            <p:ph type="sldNum" sz="quarter" idx="12"/>
          </p:nvPr>
        </p:nvSpPr>
        <p:spPr/>
        <p:txBody>
          <a:bodyPr/>
          <a:lstStyle/>
          <a:p>
            <a:fld id="{1CF91F9D-ED0F-C941-B4DB-33BB39C08F15}" type="slidenum">
              <a:rPr lang="en-US" smtClean="0"/>
              <a:t>4</a:t>
            </a:fld>
            <a:endParaRPr lang="en-US"/>
          </a:p>
        </p:txBody>
      </p:sp>
      <p:sp>
        <p:nvSpPr>
          <p:cNvPr id="42" name="TextBox 41">
            <a:extLst>
              <a:ext uri="{FF2B5EF4-FFF2-40B4-BE49-F238E27FC236}">
                <a16:creationId xmlns:a16="http://schemas.microsoft.com/office/drawing/2014/main" id="{630E9997-BCF7-4625-9ACF-3A6429B45475}"/>
              </a:ext>
            </a:extLst>
          </p:cNvPr>
          <p:cNvSpPr txBox="1"/>
          <p:nvPr/>
        </p:nvSpPr>
        <p:spPr>
          <a:xfrm>
            <a:off x="1837571" y="6131585"/>
            <a:ext cx="2667183" cy="492443"/>
          </a:xfrm>
          <a:prstGeom prst="rect">
            <a:avLst/>
          </a:prstGeom>
          <a:noFill/>
        </p:spPr>
        <p:txBody>
          <a:bodyPr wrap="square" rtlCol="0">
            <a:spAutoFit/>
          </a:bodyPr>
          <a:lstStyle/>
          <a:p>
            <a:pPr algn="ctr"/>
            <a:r>
              <a:rPr lang="en-US" sz="2600" dirty="0"/>
              <a:t>Strategy</a:t>
            </a:r>
          </a:p>
        </p:txBody>
      </p:sp>
      <p:sp>
        <p:nvSpPr>
          <p:cNvPr id="9" name="Rectangle 8">
            <a:extLst>
              <a:ext uri="{FF2B5EF4-FFF2-40B4-BE49-F238E27FC236}">
                <a16:creationId xmlns:a16="http://schemas.microsoft.com/office/drawing/2014/main" id="{48FA12EC-0858-49C6-B2A0-C7652FB29676}"/>
              </a:ext>
            </a:extLst>
          </p:cNvPr>
          <p:cNvSpPr/>
          <p:nvPr/>
        </p:nvSpPr>
        <p:spPr>
          <a:xfrm>
            <a:off x="599089" y="2513328"/>
            <a:ext cx="5074598" cy="31081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72ECCC85-7C2F-4D62-9BFA-4D637A4508F1}"/>
              </a:ext>
            </a:extLst>
          </p:cNvPr>
          <p:cNvCxnSpPr>
            <a:cxnSpLocks/>
          </p:cNvCxnSpPr>
          <p:nvPr/>
        </p:nvCxnSpPr>
        <p:spPr>
          <a:xfrm flipH="1">
            <a:off x="1636256" y="1548656"/>
            <a:ext cx="20336" cy="1430719"/>
          </a:xfrm>
          <a:prstGeom prst="straightConnector1">
            <a:avLst/>
          </a:prstGeom>
          <a:ln w="254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CB436C1-B966-4735-BCE2-04FCE00509D6}"/>
              </a:ext>
            </a:extLst>
          </p:cNvPr>
          <p:cNvSpPr txBox="1"/>
          <p:nvPr/>
        </p:nvSpPr>
        <p:spPr>
          <a:xfrm>
            <a:off x="1677470" y="1624254"/>
            <a:ext cx="1695760" cy="892552"/>
          </a:xfrm>
          <a:prstGeom prst="rect">
            <a:avLst/>
          </a:prstGeom>
          <a:noFill/>
        </p:spPr>
        <p:txBody>
          <a:bodyPr wrap="square" rtlCol="0">
            <a:spAutoFit/>
          </a:bodyPr>
          <a:lstStyle/>
          <a:p>
            <a:r>
              <a:rPr lang="en-US" sz="2600" dirty="0"/>
              <a:t>Temporal </a:t>
            </a:r>
          </a:p>
          <a:p>
            <a:r>
              <a:rPr lang="en-US" sz="2600" dirty="0"/>
              <a:t>Goal</a:t>
            </a:r>
          </a:p>
        </p:txBody>
      </p:sp>
      <p:cxnSp>
        <p:nvCxnSpPr>
          <p:cNvPr id="45" name="Straight Arrow Connector 44">
            <a:extLst>
              <a:ext uri="{FF2B5EF4-FFF2-40B4-BE49-F238E27FC236}">
                <a16:creationId xmlns:a16="http://schemas.microsoft.com/office/drawing/2014/main" id="{CE8D8D2F-8554-4FAC-B329-E02F2B08D958}"/>
              </a:ext>
            </a:extLst>
          </p:cNvPr>
          <p:cNvCxnSpPr>
            <a:cxnSpLocks/>
          </p:cNvCxnSpPr>
          <p:nvPr/>
        </p:nvCxnSpPr>
        <p:spPr>
          <a:xfrm>
            <a:off x="3127170" y="5440100"/>
            <a:ext cx="12044" cy="704974"/>
          </a:xfrm>
          <a:prstGeom prst="straightConnector1">
            <a:avLst/>
          </a:prstGeom>
          <a:ln w="3175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FADE9FA-AE57-470B-8AEA-2E48B7D41319}"/>
              </a:ext>
            </a:extLst>
          </p:cNvPr>
          <p:cNvSpPr txBox="1"/>
          <p:nvPr/>
        </p:nvSpPr>
        <p:spPr>
          <a:xfrm>
            <a:off x="4053292" y="1620475"/>
            <a:ext cx="2190964" cy="892552"/>
          </a:xfrm>
          <a:prstGeom prst="rect">
            <a:avLst/>
          </a:prstGeom>
          <a:noFill/>
        </p:spPr>
        <p:txBody>
          <a:bodyPr wrap="square" rtlCol="0">
            <a:spAutoFit/>
          </a:bodyPr>
          <a:lstStyle/>
          <a:p>
            <a:r>
              <a:rPr lang="en-US" sz="2600" dirty="0"/>
              <a:t>Satisficing </a:t>
            </a:r>
          </a:p>
          <a:p>
            <a:r>
              <a:rPr lang="en-US" sz="2600" dirty="0"/>
              <a:t>Goal</a:t>
            </a:r>
          </a:p>
        </p:txBody>
      </p:sp>
      <p:cxnSp>
        <p:nvCxnSpPr>
          <p:cNvPr id="37" name="Straight Arrow Connector 36">
            <a:extLst>
              <a:ext uri="{FF2B5EF4-FFF2-40B4-BE49-F238E27FC236}">
                <a16:creationId xmlns:a16="http://schemas.microsoft.com/office/drawing/2014/main" id="{7D2983A2-F902-465E-B009-B3BADB1D37FC}"/>
              </a:ext>
            </a:extLst>
          </p:cNvPr>
          <p:cNvCxnSpPr>
            <a:cxnSpLocks/>
          </p:cNvCxnSpPr>
          <p:nvPr/>
        </p:nvCxnSpPr>
        <p:spPr>
          <a:xfrm flipH="1">
            <a:off x="4032956" y="1588380"/>
            <a:ext cx="20336" cy="1430719"/>
          </a:xfrm>
          <a:prstGeom prst="straightConnector1">
            <a:avLst/>
          </a:prstGeom>
          <a:ln w="254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Left Brace 37">
            <a:extLst>
              <a:ext uri="{FF2B5EF4-FFF2-40B4-BE49-F238E27FC236}">
                <a16:creationId xmlns:a16="http://schemas.microsoft.com/office/drawing/2014/main" id="{18C15E91-5DB7-4D05-9618-626F329EDE0C}"/>
              </a:ext>
            </a:extLst>
          </p:cNvPr>
          <p:cNvSpPr/>
          <p:nvPr/>
        </p:nvSpPr>
        <p:spPr>
          <a:xfrm rot="16200000">
            <a:off x="2882897" y="3254713"/>
            <a:ext cx="491397" cy="41996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28" descr="A close up of a clock&#10;&#10;Description automatically generated">
            <a:extLst>
              <a:ext uri="{FF2B5EF4-FFF2-40B4-BE49-F238E27FC236}">
                <a16:creationId xmlns:a16="http://schemas.microsoft.com/office/drawing/2014/main" id="{2ED8B9F6-EC60-4003-A629-A6F6404E2837}"/>
              </a:ext>
            </a:extLst>
          </p:cNvPr>
          <p:cNvPicPr>
            <a:picLocks noChangeAspect="1"/>
          </p:cNvPicPr>
          <p:nvPr/>
        </p:nvPicPr>
        <p:blipFill rotWithShape="1">
          <a:blip r:embed="rId4">
            <a:extLst>
              <a:ext uri="{28A0092B-C50C-407E-A947-70E740481C1C}">
                <a14:useLocalDpi xmlns:a14="http://schemas.microsoft.com/office/drawing/2010/main" val="0"/>
              </a:ext>
            </a:extLst>
          </a:blip>
          <a:srcRect t="5686" b="-1"/>
          <a:stretch/>
        </p:blipFill>
        <p:spPr>
          <a:xfrm>
            <a:off x="870548" y="3002977"/>
            <a:ext cx="1719532" cy="1308225"/>
          </a:xfrm>
          <a:prstGeom prst="rect">
            <a:avLst/>
          </a:prstGeom>
        </p:spPr>
      </p:pic>
      <p:sp>
        <p:nvSpPr>
          <p:cNvPr id="17" name="TextBox 16">
            <a:extLst>
              <a:ext uri="{FF2B5EF4-FFF2-40B4-BE49-F238E27FC236}">
                <a16:creationId xmlns:a16="http://schemas.microsoft.com/office/drawing/2014/main" id="{1FB41408-7E67-4A26-8C4F-7C155E241099}"/>
              </a:ext>
            </a:extLst>
          </p:cNvPr>
          <p:cNvSpPr txBox="1"/>
          <p:nvPr/>
        </p:nvSpPr>
        <p:spPr>
          <a:xfrm>
            <a:off x="666855" y="4371916"/>
            <a:ext cx="2120411" cy="769441"/>
          </a:xfrm>
          <a:prstGeom prst="rect">
            <a:avLst/>
          </a:prstGeom>
          <a:noFill/>
        </p:spPr>
        <p:txBody>
          <a:bodyPr wrap="square" rtlCol="0">
            <a:spAutoFit/>
          </a:bodyPr>
          <a:lstStyle/>
          <a:p>
            <a:pPr algn="ctr"/>
            <a:r>
              <a:rPr lang="en-US" sz="2200" dirty="0"/>
              <a:t>Equivalent </a:t>
            </a:r>
          </a:p>
          <a:p>
            <a:pPr algn="ctr"/>
            <a:r>
              <a:rPr lang="en-US" sz="2200" dirty="0"/>
              <a:t>automata</a:t>
            </a:r>
          </a:p>
        </p:txBody>
      </p:sp>
      <p:sp>
        <p:nvSpPr>
          <p:cNvPr id="20" name="Title 1">
            <a:extLst>
              <a:ext uri="{FF2B5EF4-FFF2-40B4-BE49-F238E27FC236}">
                <a16:creationId xmlns:a16="http://schemas.microsoft.com/office/drawing/2014/main" id="{52AE1114-D858-4CBA-9BB5-4868A1330AB4}"/>
              </a:ext>
            </a:extLst>
          </p:cNvPr>
          <p:cNvSpPr txBox="1">
            <a:spLocks/>
          </p:cNvSpPr>
          <p:nvPr/>
        </p:nvSpPr>
        <p:spPr>
          <a:xfrm>
            <a:off x="681784" y="3049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Solution Overview</a:t>
            </a:r>
          </a:p>
        </p:txBody>
      </p:sp>
      <p:sp>
        <p:nvSpPr>
          <p:cNvPr id="8" name="TextBox 7">
            <a:extLst>
              <a:ext uri="{FF2B5EF4-FFF2-40B4-BE49-F238E27FC236}">
                <a16:creationId xmlns:a16="http://schemas.microsoft.com/office/drawing/2014/main" id="{0179E78C-9D86-47A7-94A5-41195AA45F23}"/>
              </a:ext>
            </a:extLst>
          </p:cNvPr>
          <p:cNvSpPr txBox="1"/>
          <p:nvPr/>
        </p:nvSpPr>
        <p:spPr>
          <a:xfrm>
            <a:off x="2700251" y="3019099"/>
            <a:ext cx="2609880" cy="1815882"/>
          </a:xfrm>
          <a:prstGeom prst="rect">
            <a:avLst/>
          </a:prstGeom>
          <a:noFill/>
        </p:spPr>
        <p:txBody>
          <a:bodyPr wrap="square" rtlCol="0">
            <a:spAutoFit/>
          </a:bodyPr>
          <a:lstStyle/>
          <a:p>
            <a:pPr algn="ctr"/>
            <a:r>
              <a:rPr lang="en-US" sz="2800" b="1" dirty="0">
                <a:solidFill>
                  <a:srgbClr val="A3212A"/>
                </a:solidFill>
              </a:rPr>
              <a:t>Can satisficing goals be represented by an automata?</a:t>
            </a:r>
          </a:p>
        </p:txBody>
      </p:sp>
    </p:spTree>
    <p:extLst>
      <p:ext uri="{BB962C8B-B14F-4D97-AF65-F5344CB8AC3E}">
        <p14:creationId xmlns:p14="http://schemas.microsoft.com/office/powerpoint/2010/main" val="6954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Comparator Automata </a:t>
            </a:r>
            <a:br>
              <a:rPr lang="en-US" dirty="0"/>
            </a:br>
            <a:r>
              <a:rPr lang="en-US" sz="1800" dirty="0"/>
              <a:t>[Bansal, Chaudhuri, </a:t>
            </a:r>
            <a:r>
              <a:rPr lang="en-US" sz="1800" dirty="0" err="1"/>
              <a:t>Vardi</a:t>
            </a:r>
            <a:r>
              <a:rPr lang="en-US" sz="1800" dirty="0"/>
              <a:t>. </a:t>
            </a:r>
            <a:r>
              <a:rPr lang="en-US" sz="1800" dirty="0" err="1"/>
              <a:t>FoSSaCS</a:t>
            </a:r>
            <a:r>
              <a:rPr lang="en-US" sz="1800" dirty="0"/>
              <a:t> 2018]</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CFC0BB0-C9AC-0C4D-97A0-E177DE0A1D9E}"/>
                  </a:ext>
                </a:extLst>
              </p:cNvPr>
              <p:cNvSpPr>
                <a:spLocks noGrp="1"/>
              </p:cNvSpPr>
              <p:nvPr>
                <p:ph idx="1"/>
              </p:nvPr>
            </p:nvSpPr>
            <p:spPr/>
            <p:txBody>
              <a:bodyPr>
                <a:normAutofit/>
              </a:bodyPr>
              <a:lstStyle/>
              <a:p>
                <a:pPr marL="0" indent="0">
                  <a:buNone/>
                </a:pPr>
                <a:r>
                  <a:rPr lang="en-US" sz="2000" dirty="0">
                    <a:solidFill>
                      <a:schemeClr val="bg1">
                        <a:lumMod val="50000"/>
                      </a:schemeClr>
                    </a:solidFill>
                  </a:rPr>
                  <a:t>Parameters:  Aggregate function </a:t>
                </a:r>
                <a14:m>
                  <m:oMath xmlns:m="http://schemas.openxmlformats.org/officeDocument/2006/math">
                    <m:r>
                      <a:rPr lang="en-US" sz="2000" i="1" smtClean="0">
                        <a:solidFill>
                          <a:schemeClr val="bg1">
                            <a:lumMod val="50000"/>
                          </a:schemeClr>
                        </a:solidFill>
                        <a:latin typeface="Cambria Math" panose="02040503050406030204" pitchFamily="18" charset="0"/>
                      </a:rPr>
                      <m:t>𝑓</m:t>
                    </m:r>
                    <m:r>
                      <a:rPr lang="en-US" sz="2000" i="1" smtClean="0">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ea typeface="Cambria Math" panose="02040503050406030204" pitchFamily="18" charset="0"/>
                          </a:rPr>
                          <m:t>ℤ</m:t>
                        </m:r>
                      </m:e>
                      <m:sup>
                        <m:r>
                          <a:rPr lang="en-US" sz="2000" i="1">
                            <a:solidFill>
                              <a:schemeClr val="bg1">
                                <a:lumMod val="50000"/>
                              </a:schemeClr>
                            </a:solidFill>
                            <a:latin typeface="Cambria Math" panose="02040503050406030204" pitchFamily="18" charset="0"/>
                          </a:rPr>
                          <m:t>𝜔</m:t>
                        </m:r>
                      </m:sup>
                    </m:sSup>
                    <m:r>
                      <a:rPr lang="en-US" sz="2000" i="1">
                        <a:solidFill>
                          <a:schemeClr val="bg1">
                            <a:lumMod val="50000"/>
                          </a:schemeClr>
                        </a:solidFill>
                        <a:latin typeface="Cambria Math" panose="02040503050406030204" pitchFamily="18" charset="0"/>
                      </a:rPr>
                      <m:t>→</m:t>
                    </m:r>
                    <m:r>
                      <a:rPr lang="en-US" sz="2000" i="1">
                        <a:solidFill>
                          <a:schemeClr val="bg1">
                            <a:lumMod val="50000"/>
                          </a:schemeClr>
                        </a:solidFill>
                        <a:latin typeface="Cambria Math" panose="02040503050406030204" pitchFamily="18" charset="0"/>
                        <a:ea typeface="Cambria Math" panose="02040503050406030204" pitchFamily="18" charset="0"/>
                      </a:rPr>
                      <m:t>ℝ</m:t>
                    </m:r>
                  </m:oMath>
                </a14:m>
                <a:r>
                  <a:rPr lang="en-US" sz="2000" dirty="0">
                    <a:solidFill>
                      <a:schemeClr val="bg1">
                        <a:lumMod val="50000"/>
                      </a:schemeClr>
                    </a:solidFill>
                  </a:rPr>
                  <a:t>,</a:t>
                </a:r>
              </a:p>
              <a:p>
                <a:pPr marL="0" indent="0">
                  <a:buNone/>
                </a:pPr>
                <a:r>
                  <a:rPr lang="en-US" sz="2000" dirty="0">
                    <a:solidFill>
                      <a:schemeClr val="bg1">
                        <a:lumMod val="50000"/>
                      </a:schemeClr>
                    </a:solidFill>
                  </a:rPr>
                  <a:t>                        Upper bound on weight sequences </a:t>
                </a:r>
                <a14:m>
                  <m:oMath xmlns:m="http://schemas.openxmlformats.org/officeDocument/2006/math">
                    <m:r>
                      <a:rPr lang="en-US" sz="2000" b="0" i="1" smtClean="0">
                        <a:solidFill>
                          <a:schemeClr val="bg1">
                            <a:lumMod val="50000"/>
                          </a:schemeClr>
                        </a:solidFill>
                        <a:latin typeface="Cambria Math" panose="02040503050406030204" pitchFamily="18" charset="0"/>
                      </a:rPr>
                      <m:t>𝜇</m:t>
                    </m:r>
                    <m:r>
                      <a:rPr lang="en-US" sz="2000" b="0" i="1" smtClean="0">
                        <a:solidFill>
                          <a:schemeClr val="bg1">
                            <a:lumMod val="50000"/>
                          </a:schemeClr>
                        </a:solidFill>
                        <a:latin typeface="Cambria Math" panose="02040503050406030204" pitchFamily="18" charset="0"/>
                      </a:rPr>
                      <m:t>&gt;0</m:t>
                    </m:r>
                  </m:oMath>
                </a14:m>
                <a:r>
                  <a:rPr lang="en-US" sz="2000" dirty="0">
                    <a:solidFill>
                      <a:schemeClr val="bg1">
                        <a:lumMod val="50000"/>
                      </a:schemeClr>
                    </a:solidFill>
                  </a:rPr>
                  <a:t>,</a:t>
                </a:r>
              </a:p>
              <a:p>
                <a:pPr marL="0" indent="0">
                  <a:buNone/>
                </a:pPr>
                <a:r>
                  <a:rPr lang="en-US" sz="2000" dirty="0">
                    <a:solidFill>
                      <a:schemeClr val="bg1">
                        <a:lumMod val="50000"/>
                      </a:schemeClr>
                    </a:solidFill>
                  </a:rPr>
                  <a:t>                        Equality or inequality relation </a:t>
                </a:r>
                <a14:m>
                  <m:oMath xmlns:m="http://schemas.openxmlformats.org/officeDocument/2006/math">
                    <m:r>
                      <a:rPr lang="en-US" sz="2000" i="1">
                        <a:solidFill>
                          <a:schemeClr val="bg1">
                            <a:lumMod val="50000"/>
                          </a:schemeClr>
                        </a:solidFill>
                        <a:latin typeface="Cambria Math" panose="02040503050406030204" pitchFamily="18" charset="0"/>
                      </a:rPr>
                      <m:t>𝑅</m:t>
                    </m:r>
                    <m:r>
                      <a:rPr lang="en-US" sz="2000" i="1">
                        <a:solidFill>
                          <a:schemeClr val="bg1">
                            <a:lumMod val="50000"/>
                          </a:schemeClr>
                        </a:solidFill>
                        <a:latin typeface="Cambria Math" panose="02040503050406030204" pitchFamily="18" charset="0"/>
                      </a:rPr>
                      <m:t>∈</m:t>
                    </m:r>
                    <m:r>
                      <m:rPr>
                        <m:lit/>
                      </m:rPr>
                      <a:rPr lang="en-US" sz="2000" i="1">
                        <a:solidFill>
                          <a:schemeClr val="bg1">
                            <a:lumMod val="50000"/>
                          </a:schemeClr>
                        </a:solidFill>
                        <a:latin typeface="Cambria Math" panose="02040503050406030204" pitchFamily="18" charset="0"/>
                      </a:rPr>
                      <m:t>{</m:t>
                    </m:r>
                    <m:r>
                      <a:rPr lang="en-US" sz="2000" i="1">
                        <a:solidFill>
                          <a:schemeClr val="bg1">
                            <a:lumMod val="50000"/>
                          </a:schemeClr>
                        </a:solidFill>
                        <a:latin typeface="Cambria Math" panose="02040503050406030204" pitchFamily="18" charset="0"/>
                      </a:rPr>
                      <m:t>≤, &lt;, ≥, &gt;,≠, =</m:t>
                    </m:r>
                    <m:r>
                      <m:rPr>
                        <m:lit/>
                      </m:rPr>
                      <a:rPr lang="en-US" sz="2000" i="1">
                        <a:solidFill>
                          <a:schemeClr val="bg1">
                            <a:lumMod val="50000"/>
                          </a:schemeClr>
                        </a:solidFill>
                        <a:latin typeface="Cambria Math" panose="02040503050406030204" pitchFamily="18" charset="0"/>
                      </a:rPr>
                      <m:t>}</m:t>
                    </m:r>
                  </m:oMath>
                </a14:m>
                <a:endParaRPr lang="en-US" sz="2000" dirty="0">
                  <a:solidFill>
                    <a:schemeClr val="bg1">
                      <a:lumMod val="50000"/>
                    </a:schemeClr>
                  </a:solidFill>
                </a:endParaRPr>
              </a:p>
              <a:p>
                <a:pPr marL="0" indent="0">
                  <a:buNone/>
                </a:pPr>
                <a:endParaRPr lang="en-US" sz="2000" dirty="0">
                  <a:solidFill>
                    <a:schemeClr val="bg1">
                      <a:lumMod val="50000"/>
                    </a:schemeClr>
                  </a:solidFill>
                </a:endParaRPr>
              </a:p>
              <a:p>
                <a:pPr marL="0" indent="0" algn="ctr">
                  <a:buNone/>
                </a:pPr>
                <a:r>
                  <a:rPr lang="en-US" sz="2600" dirty="0">
                    <a:solidFill>
                      <a:srgbClr val="7030A0"/>
                    </a:solidFill>
                  </a:rPr>
                  <a:t>Comparator automata </a:t>
                </a:r>
                <a:r>
                  <a:rPr lang="en-US" sz="2600" dirty="0"/>
                  <a:t>for </a:t>
                </a:r>
                <a14:m>
                  <m:oMath xmlns:m="http://schemas.openxmlformats.org/officeDocument/2006/math">
                    <m:r>
                      <a:rPr lang="en-US" sz="2600" b="0" i="1" smtClean="0">
                        <a:latin typeface="Cambria Math" panose="02040503050406030204" pitchFamily="18" charset="0"/>
                      </a:rPr>
                      <m:t>𝑓</m:t>
                    </m:r>
                    <m:r>
                      <a:rPr lang="en-US" sz="2600" b="0" i="1" smtClean="0">
                        <a:latin typeface="Cambria Math" panose="02040503050406030204" pitchFamily="18" charset="0"/>
                      </a:rPr>
                      <m:t>, </m:t>
                    </m:r>
                    <m:r>
                      <a:rPr lang="en-US" sz="2600" i="1">
                        <a:latin typeface="Cambria Math" panose="02040503050406030204" pitchFamily="18" charset="0"/>
                      </a:rPr>
                      <m:t>𝜇</m:t>
                    </m:r>
                    <m:r>
                      <a:rPr lang="en-US" sz="2600" i="1">
                        <a:latin typeface="Cambria Math" panose="02040503050406030204" pitchFamily="18" charset="0"/>
                      </a:rPr>
                      <m:t>, </m:t>
                    </m:r>
                    <m:r>
                      <a:rPr lang="en-US" sz="2600" i="1" smtClean="0">
                        <a:solidFill>
                          <a:schemeClr val="tx1"/>
                        </a:solidFill>
                        <a:latin typeface="Cambria Math" panose="02040503050406030204" pitchFamily="18" charset="0"/>
                      </a:rPr>
                      <m:t>𝑅</m:t>
                    </m:r>
                  </m:oMath>
                </a14:m>
                <a:r>
                  <a:rPr lang="en-US" sz="2600" dirty="0"/>
                  <a:t> is a </a:t>
                </a:r>
                <a:r>
                  <a:rPr lang="en-US" sz="2600" dirty="0" err="1"/>
                  <a:t>Büchi</a:t>
                </a:r>
                <a:r>
                  <a:rPr lang="en-US" sz="2600" dirty="0"/>
                  <a:t> automaton that accepts </a:t>
                </a:r>
                <a:endParaRPr lang="en-US" dirty="0">
                  <a:solidFill>
                    <a:srgbClr val="7030A0"/>
                  </a:solidFill>
                  <a:latin typeface="Cambria Math" panose="02040503050406030204" pitchFamily="18" charset="0"/>
                </a:endParaRPr>
              </a:p>
              <a:p>
                <a:pPr marL="0" indent="0" algn="ctr">
                  <a:buNone/>
                </a:pPr>
                <a14:m>
                  <m:oMath xmlns:m="http://schemas.openxmlformats.org/officeDocument/2006/math">
                    <m:r>
                      <a:rPr lang="en-US" smtClean="0">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𝐴</m:t>
                    </m:r>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𝐵</m:t>
                    </m:r>
                    <m:r>
                      <a:rPr lang="en-US" i="1">
                        <a:solidFill>
                          <a:srgbClr val="7030A0"/>
                        </a:solidFill>
                        <a:latin typeface="Cambria Math" panose="02040503050406030204" pitchFamily="18" charset="0"/>
                      </a:rPr>
                      <m:t>) </m:t>
                    </m:r>
                  </m:oMath>
                </a14:m>
                <a:r>
                  <a:rPr lang="en-US" sz="2600" dirty="0" err="1">
                    <a:solidFill>
                      <a:srgbClr val="7030A0"/>
                    </a:solidFill>
                  </a:rPr>
                  <a:t>iff</a:t>
                </a:r>
                <a:r>
                  <a:rPr lang="en-US" sz="2600" dirty="0">
                    <a:solidFill>
                      <a:srgbClr val="7030A0"/>
                    </a:solidFill>
                  </a:rPr>
                  <a:t> </a:t>
                </a:r>
                <a14:m>
                  <m:oMath xmlns:m="http://schemas.openxmlformats.org/officeDocument/2006/math">
                    <m:r>
                      <a:rPr lang="en-US" sz="2600" b="0" i="1" smtClean="0">
                        <a:solidFill>
                          <a:srgbClr val="7030A0"/>
                        </a:solidFill>
                        <a:latin typeface="Cambria Math" panose="02040503050406030204" pitchFamily="18" charset="0"/>
                      </a:rPr>
                      <m:t>𝑓</m:t>
                    </m:r>
                    <m:d>
                      <m:dPr>
                        <m:ctrlPr>
                          <a:rPr lang="en-US" sz="2600" b="0" i="1" smtClean="0">
                            <a:solidFill>
                              <a:srgbClr val="7030A0"/>
                            </a:solidFill>
                            <a:latin typeface="Cambria Math" panose="02040503050406030204" pitchFamily="18" charset="0"/>
                          </a:rPr>
                        </m:ctrlPr>
                      </m:dPr>
                      <m:e>
                        <m:r>
                          <a:rPr lang="en-US" sz="2600" b="0" i="1" smtClean="0">
                            <a:solidFill>
                              <a:srgbClr val="7030A0"/>
                            </a:solidFill>
                            <a:latin typeface="Cambria Math" panose="02040503050406030204" pitchFamily="18" charset="0"/>
                          </a:rPr>
                          <m:t>𝐴</m:t>
                        </m:r>
                      </m:e>
                    </m:d>
                    <m:r>
                      <a:rPr lang="en-US" sz="2600" b="0" i="1" smtClean="0">
                        <a:solidFill>
                          <a:srgbClr val="7030A0"/>
                        </a:solidFill>
                        <a:latin typeface="Cambria Math" panose="02040503050406030204" pitchFamily="18" charset="0"/>
                      </a:rPr>
                      <m:t> </m:t>
                    </m:r>
                    <m:r>
                      <a:rPr lang="en-US" sz="2600" b="1" i="1" smtClean="0">
                        <a:solidFill>
                          <a:srgbClr val="7030A0"/>
                        </a:solidFill>
                        <a:latin typeface="Cambria Math" panose="02040503050406030204" pitchFamily="18" charset="0"/>
                      </a:rPr>
                      <m:t>𝑹</m:t>
                    </m:r>
                    <m:r>
                      <a:rPr lang="en-US" sz="2600" b="0" i="1" smtClean="0">
                        <a:solidFill>
                          <a:srgbClr val="7030A0"/>
                        </a:solidFill>
                        <a:latin typeface="Cambria Math" panose="02040503050406030204" pitchFamily="18" charset="0"/>
                      </a:rPr>
                      <m:t> </m:t>
                    </m:r>
                    <m:r>
                      <a:rPr lang="en-US" sz="2600" b="0" i="1" smtClean="0">
                        <a:solidFill>
                          <a:srgbClr val="7030A0"/>
                        </a:solidFill>
                        <a:latin typeface="Cambria Math" panose="02040503050406030204" pitchFamily="18" charset="0"/>
                      </a:rPr>
                      <m:t>𝑓</m:t>
                    </m:r>
                    <m:r>
                      <a:rPr lang="en-US" sz="2600" b="0" i="1" smtClean="0">
                        <a:solidFill>
                          <a:srgbClr val="7030A0"/>
                        </a:solidFill>
                        <a:latin typeface="Cambria Math" panose="02040503050406030204" pitchFamily="18" charset="0"/>
                      </a:rPr>
                      <m:t>(</m:t>
                    </m:r>
                    <m:r>
                      <a:rPr lang="en-US" sz="2600" b="0" i="1" smtClean="0">
                        <a:solidFill>
                          <a:srgbClr val="7030A0"/>
                        </a:solidFill>
                        <a:latin typeface="Cambria Math" panose="02040503050406030204" pitchFamily="18" charset="0"/>
                      </a:rPr>
                      <m:t>𝐵</m:t>
                    </m:r>
                    <m:r>
                      <a:rPr lang="en-US" sz="2600" b="0" i="1" smtClean="0">
                        <a:solidFill>
                          <a:srgbClr val="7030A0"/>
                        </a:solidFill>
                        <a:latin typeface="Cambria Math" panose="02040503050406030204" pitchFamily="18" charset="0"/>
                      </a:rPr>
                      <m:t>)</m:t>
                    </m:r>
                  </m:oMath>
                </a14:m>
                <a:endParaRPr lang="en-US" sz="2600" dirty="0">
                  <a:solidFill>
                    <a:srgbClr val="7030A0"/>
                  </a:solidFill>
                </a:endParaRPr>
              </a:p>
              <a:p>
                <a:pPr marL="0" indent="0" algn="ctr">
                  <a:buNone/>
                </a:pPr>
                <a:endParaRPr lang="en-US" sz="2600" dirty="0">
                  <a:solidFill>
                    <a:srgbClr val="7030A0"/>
                  </a:solidFill>
                </a:endParaRPr>
              </a:p>
              <a:p>
                <a:pPr marL="0" indent="0">
                  <a:buNone/>
                </a:pPr>
                <a:endParaRPr lang="en-US" sz="2600" dirty="0"/>
              </a:p>
            </p:txBody>
          </p:sp>
        </mc:Choice>
        <mc:Fallback xmlns="">
          <p:sp>
            <p:nvSpPr>
              <p:cNvPr id="5" name="Content Placeholder 4">
                <a:extLst>
                  <a:ext uri="{FF2B5EF4-FFF2-40B4-BE49-F238E27FC236}">
                    <a16:creationId xmlns:a16="http://schemas.microsoft.com/office/drawing/2014/main" id="{0CFC0BB0-C9AC-0C4D-97A0-E177DE0A1D9E}"/>
                  </a:ext>
                </a:extLst>
              </p:cNvPr>
              <p:cNvSpPr>
                <a:spLocks noGrp="1" noRot="1" noChangeAspect="1" noMove="1" noResize="1" noEditPoints="1" noAdjustHandles="1" noChangeArrowheads="1" noChangeShapeType="1" noTextEdit="1"/>
              </p:cNvSpPr>
              <p:nvPr>
                <p:ph idx="1"/>
              </p:nvPr>
            </p:nvSpPr>
            <p:spPr>
              <a:blipFill>
                <a:blip r:embed="rId3"/>
                <a:stretch>
                  <a:fillRect l="-638" t="-1401"/>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483EB270-8A5B-49AD-A3B4-5F9036DDC118}"/>
              </a:ext>
            </a:extLst>
          </p:cNvPr>
          <p:cNvSpPr>
            <a:spLocks noGrp="1"/>
          </p:cNvSpPr>
          <p:nvPr>
            <p:ph type="sldNum" sz="quarter" idx="12"/>
          </p:nvPr>
        </p:nvSpPr>
        <p:spPr/>
        <p:txBody>
          <a:bodyPr/>
          <a:lstStyle/>
          <a:p>
            <a:fld id="{E6F4C1C6-CC70-47E1-850A-1CEBF778435A}" type="slidenum">
              <a:rPr lang="en-US" smtClean="0"/>
              <a:t>5</a:t>
            </a:fld>
            <a:endParaRPr lang="en-US" dirty="0"/>
          </a:p>
        </p:txBody>
      </p:sp>
      <p:sp>
        <p:nvSpPr>
          <p:cNvPr id="3" name="TextBox 2">
            <a:extLst>
              <a:ext uri="{FF2B5EF4-FFF2-40B4-BE49-F238E27FC236}">
                <a16:creationId xmlns:a16="http://schemas.microsoft.com/office/drawing/2014/main" id="{BE31CD4E-57AB-474B-9BF3-496F2D5104D9}"/>
              </a:ext>
            </a:extLst>
          </p:cNvPr>
          <p:cNvSpPr txBox="1"/>
          <p:nvPr/>
        </p:nvSpPr>
        <p:spPr>
          <a:xfrm>
            <a:off x="13287737" y="39816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4537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Comparator Automata </a:t>
            </a:r>
            <a:br>
              <a:rPr lang="en-US" dirty="0"/>
            </a:br>
            <a:r>
              <a:rPr lang="en-US" sz="1800" dirty="0"/>
              <a:t>[Bansal, Chaudhuri, </a:t>
            </a:r>
            <a:r>
              <a:rPr lang="en-US" sz="1800" dirty="0" err="1"/>
              <a:t>Vardi</a:t>
            </a:r>
            <a:r>
              <a:rPr lang="en-US" sz="1800" dirty="0"/>
              <a:t>. </a:t>
            </a:r>
            <a:r>
              <a:rPr lang="en-US" sz="1800" dirty="0" err="1"/>
              <a:t>FoSSaCS</a:t>
            </a:r>
            <a:r>
              <a:rPr lang="en-US" sz="1800" dirty="0"/>
              <a:t> 2018]</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CFC0BB0-C9AC-0C4D-97A0-E177DE0A1D9E}"/>
                  </a:ext>
                </a:extLst>
              </p:cNvPr>
              <p:cNvSpPr>
                <a:spLocks noGrp="1"/>
              </p:cNvSpPr>
              <p:nvPr>
                <p:ph idx="1"/>
              </p:nvPr>
            </p:nvSpPr>
            <p:spPr/>
            <p:txBody>
              <a:bodyPr>
                <a:normAutofit lnSpcReduction="10000"/>
              </a:bodyPr>
              <a:lstStyle/>
              <a:p>
                <a:pPr marL="0" indent="0">
                  <a:buNone/>
                </a:pPr>
                <a:r>
                  <a:rPr lang="en-US" sz="2000" dirty="0">
                    <a:solidFill>
                      <a:schemeClr val="bg1">
                        <a:lumMod val="50000"/>
                      </a:schemeClr>
                    </a:solidFill>
                  </a:rPr>
                  <a:t>Parameters:  Aggregate function </a:t>
                </a:r>
                <a14:m>
                  <m:oMath xmlns:m="http://schemas.openxmlformats.org/officeDocument/2006/math">
                    <m:r>
                      <a:rPr lang="en-US" sz="2000" i="1" smtClean="0">
                        <a:solidFill>
                          <a:schemeClr val="bg1">
                            <a:lumMod val="50000"/>
                          </a:schemeClr>
                        </a:solidFill>
                        <a:latin typeface="Cambria Math" panose="02040503050406030204" pitchFamily="18" charset="0"/>
                      </a:rPr>
                      <m:t>𝑓</m:t>
                    </m:r>
                    <m:r>
                      <a:rPr lang="en-US" sz="2000" i="1" smtClean="0">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ea typeface="Cambria Math" panose="02040503050406030204" pitchFamily="18" charset="0"/>
                          </a:rPr>
                          <m:t>ℤ</m:t>
                        </m:r>
                      </m:e>
                      <m:sup>
                        <m:r>
                          <a:rPr lang="en-US" sz="2000" i="1">
                            <a:solidFill>
                              <a:schemeClr val="bg1">
                                <a:lumMod val="50000"/>
                              </a:schemeClr>
                            </a:solidFill>
                            <a:latin typeface="Cambria Math" panose="02040503050406030204" pitchFamily="18" charset="0"/>
                          </a:rPr>
                          <m:t>𝜔</m:t>
                        </m:r>
                      </m:sup>
                    </m:sSup>
                    <m:r>
                      <a:rPr lang="en-US" sz="2000" i="1">
                        <a:solidFill>
                          <a:schemeClr val="bg1">
                            <a:lumMod val="50000"/>
                          </a:schemeClr>
                        </a:solidFill>
                        <a:latin typeface="Cambria Math" panose="02040503050406030204" pitchFamily="18" charset="0"/>
                      </a:rPr>
                      <m:t>→</m:t>
                    </m:r>
                    <m:r>
                      <a:rPr lang="en-US" sz="2000" i="1">
                        <a:solidFill>
                          <a:schemeClr val="bg1">
                            <a:lumMod val="50000"/>
                          </a:schemeClr>
                        </a:solidFill>
                        <a:latin typeface="Cambria Math" panose="02040503050406030204" pitchFamily="18" charset="0"/>
                        <a:ea typeface="Cambria Math" panose="02040503050406030204" pitchFamily="18" charset="0"/>
                      </a:rPr>
                      <m:t>ℝ</m:t>
                    </m:r>
                  </m:oMath>
                </a14:m>
                <a:r>
                  <a:rPr lang="en-US" sz="2000" dirty="0">
                    <a:solidFill>
                      <a:schemeClr val="bg1">
                        <a:lumMod val="50000"/>
                      </a:schemeClr>
                    </a:solidFill>
                  </a:rPr>
                  <a:t>,</a:t>
                </a:r>
              </a:p>
              <a:p>
                <a:pPr marL="0" indent="0">
                  <a:buNone/>
                </a:pPr>
                <a:r>
                  <a:rPr lang="en-US" sz="2000" dirty="0">
                    <a:solidFill>
                      <a:schemeClr val="bg1">
                        <a:lumMod val="50000"/>
                      </a:schemeClr>
                    </a:solidFill>
                  </a:rPr>
                  <a:t>                        Upper bound on weight sequences </a:t>
                </a:r>
                <a14:m>
                  <m:oMath xmlns:m="http://schemas.openxmlformats.org/officeDocument/2006/math">
                    <m:r>
                      <a:rPr lang="en-US" sz="2000" b="0" i="1" smtClean="0">
                        <a:solidFill>
                          <a:schemeClr val="bg1">
                            <a:lumMod val="50000"/>
                          </a:schemeClr>
                        </a:solidFill>
                        <a:latin typeface="Cambria Math" panose="02040503050406030204" pitchFamily="18" charset="0"/>
                      </a:rPr>
                      <m:t>𝜇</m:t>
                    </m:r>
                    <m:r>
                      <a:rPr lang="en-US" sz="2000" b="0" i="1" smtClean="0">
                        <a:solidFill>
                          <a:schemeClr val="bg1">
                            <a:lumMod val="50000"/>
                          </a:schemeClr>
                        </a:solidFill>
                        <a:latin typeface="Cambria Math" panose="02040503050406030204" pitchFamily="18" charset="0"/>
                      </a:rPr>
                      <m:t>&gt;0</m:t>
                    </m:r>
                  </m:oMath>
                </a14:m>
                <a:r>
                  <a:rPr lang="en-US" sz="2000" dirty="0">
                    <a:solidFill>
                      <a:schemeClr val="bg1">
                        <a:lumMod val="50000"/>
                      </a:schemeClr>
                    </a:solidFill>
                  </a:rPr>
                  <a:t>,</a:t>
                </a:r>
              </a:p>
              <a:p>
                <a:pPr marL="0" indent="0">
                  <a:buNone/>
                </a:pPr>
                <a:r>
                  <a:rPr lang="en-US" sz="2000" dirty="0">
                    <a:solidFill>
                      <a:schemeClr val="bg1">
                        <a:lumMod val="50000"/>
                      </a:schemeClr>
                    </a:solidFill>
                  </a:rPr>
                  <a:t>                        Equality or inequality relation </a:t>
                </a:r>
                <a14:m>
                  <m:oMath xmlns:m="http://schemas.openxmlformats.org/officeDocument/2006/math">
                    <m:r>
                      <a:rPr lang="en-US" sz="2000" i="1">
                        <a:solidFill>
                          <a:schemeClr val="bg1">
                            <a:lumMod val="50000"/>
                          </a:schemeClr>
                        </a:solidFill>
                        <a:latin typeface="Cambria Math" panose="02040503050406030204" pitchFamily="18" charset="0"/>
                      </a:rPr>
                      <m:t>𝑅</m:t>
                    </m:r>
                    <m:r>
                      <a:rPr lang="en-US" sz="2000" i="1">
                        <a:solidFill>
                          <a:schemeClr val="bg1">
                            <a:lumMod val="50000"/>
                          </a:schemeClr>
                        </a:solidFill>
                        <a:latin typeface="Cambria Math" panose="02040503050406030204" pitchFamily="18" charset="0"/>
                      </a:rPr>
                      <m:t>∈</m:t>
                    </m:r>
                    <m:r>
                      <m:rPr>
                        <m:lit/>
                      </m:rPr>
                      <a:rPr lang="en-US" sz="2000" i="1">
                        <a:solidFill>
                          <a:schemeClr val="bg1">
                            <a:lumMod val="50000"/>
                          </a:schemeClr>
                        </a:solidFill>
                        <a:latin typeface="Cambria Math" panose="02040503050406030204" pitchFamily="18" charset="0"/>
                      </a:rPr>
                      <m:t>{</m:t>
                    </m:r>
                    <m:r>
                      <a:rPr lang="en-US" sz="2000" i="1">
                        <a:solidFill>
                          <a:schemeClr val="bg1">
                            <a:lumMod val="50000"/>
                          </a:schemeClr>
                        </a:solidFill>
                        <a:latin typeface="Cambria Math" panose="02040503050406030204" pitchFamily="18" charset="0"/>
                      </a:rPr>
                      <m:t>≤, &lt;, ≥, &gt;,≠, =</m:t>
                    </m:r>
                    <m:r>
                      <m:rPr>
                        <m:lit/>
                      </m:rPr>
                      <a:rPr lang="en-US" sz="2000" i="1">
                        <a:solidFill>
                          <a:schemeClr val="bg1">
                            <a:lumMod val="50000"/>
                          </a:schemeClr>
                        </a:solidFill>
                        <a:latin typeface="Cambria Math" panose="02040503050406030204" pitchFamily="18" charset="0"/>
                      </a:rPr>
                      <m:t>}</m:t>
                    </m:r>
                  </m:oMath>
                </a14:m>
                <a:endParaRPr lang="en-US" sz="2000" dirty="0">
                  <a:solidFill>
                    <a:schemeClr val="bg1">
                      <a:lumMod val="50000"/>
                    </a:schemeClr>
                  </a:solidFill>
                </a:endParaRPr>
              </a:p>
              <a:p>
                <a:pPr marL="0" indent="0">
                  <a:buNone/>
                </a:pPr>
                <a:endParaRPr lang="en-US" sz="2000" dirty="0">
                  <a:solidFill>
                    <a:schemeClr val="bg1">
                      <a:lumMod val="50000"/>
                    </a:schemeClr>
                  </a:solidFill>
                </a:endParaRPr>
              </a:p>
              <a:p>
                <a:pPr marL="0" indent="0" algn="ctr">
                  <a:buNone/>
                </a:pPr>
                <a:r>
                  <a:rPr lang="en-US" sz="2600" dirty="0">
                    <a:solidFill>
                      <a:srgbClr val="7030A0"/>
                    </a:solidFill>
                  </a:rPr>
                  <a:t>Comparator automata </a:t>
                </a:r>
                <a:r>
                  <a:rPr lang="en-US" sz="2600" dirty="0"/>
                  <a:t>for </a:t>
                </a:r>
                <a14:m>
                  <m:oMath xmlns:m="http://schemas.openxmlformats.org/officeDocument/2006/math">
                    <m:r>
                      <a:rPr lang="en-US" sz="2600" b="0" i="1" smtClean="0">
                        <a:latin typeface="Cambria Math" panose="02040503050406030204" pitchFamily="18" charset="0"/>
                      </a:rPr>
                      <m:t>𝑓</m:t>
                    </m:r>
                    <m:r>
                      <a:rPr lang="en-US" sz="2600" b="0" i="1" smtClean="0">
                        <a:latin typeface="Cambria Math" panose="02040503050406030204" pitchFamily="18" charset="0"/>
                      </a:rPr>
                      <m:t>, </m:t>
                    </m:r>
                    <m:r>
                      <a:rPr lang="en-US" sz="2600" i="1">
                        <a:latin typeface="Cambria Math" panose="02040503050406030204" pitchFamily="18" charset="0"/>
                      </a:rPr>
                      <m:t>𝜇</m:t>
                    </m:r>
                    <m:r>
                      <a:rPr lang="en-US" sz="2600" i="1">
                        <a:latin typeface="Cambria Math" panose="02040503050406030204" pitchFamily="18" charset="0"/>
                      </a:rPr>
                      <m:t>, </m:t>
                    </m:r>
                    <m:r>
                      <a:rPr lang="en-US" sz="2600" i="1" smtClean="0">
                        <a:solidFill>
                          <a:schemeClr val="tx1"/>
                        </a:solidFill>
                        <a:latin typeface="Cambria Math" panose="02040503050406030204" pitchFamily="18" charset="0"/>
                      </a:rPr>
                      <m:t>𝑅</m:t>
                    </m:r>
                  </m:oMath>
                </a14:m>
                <a:r>
                  <a:rPr lang="en-US" sz="2600" dirty="0"/>
                  <a:t> is a </a:t>
                </a:r>
                <a:r>
                  <a:rPr lang="en-US" sz="2600" dirty="0" err="1"/>
                  <a:t>Büchi</a:t>
                </a:r>
                <a:r>
                  <a:rPr lang="en-US" sz="2600" dirty="0"/>
                  <a:t> automaton that accepts </a:t>
                </a:r>
                <a:endParaRPr lang="en-US" dirty="0">
                  <a:solidFill>
                    <a:srgbClr val="7030A0"/>
                  </a:solidFill>
                  <a:latin typeface="Cambria Math" panose="02040503050406030204" pitchFamily="18" charset="0"/>
                </a:endParaRPr>
              </a:p>
              <a:p>
                <a:pPr marL="0" indent="0" algn="ctr">
                  <a:buNone/>
                </a:pPr>
                <a14:m>
                  <m:oMath xmlns:m="http://schemas.openxmlformats.org/officeDocument/2006/math">
                    <m:r>
                      <a:rPr lang="en-US" smtClean="0">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𝐴</m:t>
                    </m:r>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𝐵</m:t>
                    </m:r>
                    <m:r>
                      <a:rPr lang="en-US" i="1">
                        <a:solidFill>
                          <a:srgbClr val="7030A0"/>
                        </a:solidFill>
                        <a:latin typeface="Cambria Math" panose="02040503050406030204" pitchFamily="18" charset="0"/>
                      </a:rPr>
                      <m:t>) </m:t>
                    </m:r>
                  </m:oMath>
                </a14:m>
                <a:r>
                  <a:rPr lang="en-US" sz="2600" dirty="0" err="1">
                    <a:solidFill>
                      <a:srgbClr val="7030A0"/>
                    </a:solidFill>
                  </a:rPr>
                  <a:t>iff</a:t>
                </a:r>
                <a:r>
                  <a:rPr lang="en-US" sz="2600" dirty="0">
                    <a:solidFill>
                      <a:srgbClr val="7030A0"/>
                    </a:solidFill>
                  </a:rPr>
                  <a:t> </a:t>
                </a:r>
                <a14:m>
                  <m:oMath xmlns:m="http://schemas.openxmlformats.org/officeDocument/2006/math">
                    <m:r>
                      <a:rPr lang="en-US" sz="2600" b="0" i="1" smtClean="0">
                        <a:solidFill>
                          <a:srgbClr val="7030A0"/>
                        </a:solidFill>
                        <a:latin typeface="Cambria Math" panose="02040503050406030204" pitchFamily="18" charset="0"/>
                      </a:rPr>
                      <m:t>𝑓</m:t>
                    </m:r>
                    <m:d>
                      <m:dPr>
                        <m:ctrlPr>
                          <a:rPr lang="en-US" sz="2600" b="0" i="1" smtClean="0">
                            <a:solidFill>
                              <a:srgbClr val="7030A0"/>
                            </a:solidFill>
                            <a:latin typeface="Cambria Math" panose="02040503050406030204" pitchFamily="18" charset="0"/>
                          </a:rPr>
                        </m:ctrlPr>
                      </m:dPr>
                      <m:e>
                        <m:r>
                          <a:rPr lang="en-US" sz="2600" b="0" i="1" smtClean="0">
                            <a:solidFill>
                              <a:srgbClr val="7030A0"/>
                            </a:solidFill>
                            <a:latin typeface="Cambria Math" panose="02040503050406030204" pitchFamily="18" charset="0"/>
                          </a:rPr>
                          <m:t>𝐴</m:t>
                        </m:r>
                      </m:e>
                    </m:d>
                    <m:r>
                      <a:rPr lang="en-US" sz="2600" b="0" i="1" smtClean="0">
                        <a:solidFill>
                          <a:srgbClr val="7030A0"/>
                        </a:solidFill>
                        <a:latin typeface="Cambria Math" panose="02040503050406030204" pitchFamily="18" charset="0"/>
                      </a:rPr>
                      <m:t> </m:t>
                    </m:r>
                    <m:r>
                      <a:rPr lang="en-US" sz="2600" b="1" i="1" smtClean="0">
                        <a:solidFill>
                          <a:srgbClr val="7030A0"/>
                        </a:solidFill>
                        <a:latin typeface="Cambria Math" panose="02040503050406030204" pitchFamily="18" charset="0"/>
                      </a:rPr>
                      <m:t>𝑹</m:t>
                    </m:r>
                    <m:r>
                      <a:rPr lang="en-US" sz="2600" b="0" i="1" smtClean="0">
                        <a:solidFill>
                          <a:srgbClr val="7030A0"/>
                        </a:solidFill>
                        <a:latin typeface="Cambria Math" panose="02040503050406030204" pitchFamily="18" charset="0"/>
                      </a:rPr>
                      <m:t> </m:t>
                    </m:r>
                    <m:r>
                      <a:rPr lang="en-US" sz="2600" b="0" i="1" smtClean="0">
                        <a:solidFill>
                          <a:srgbClr val="7030A0"/>
                        </a:solidFill>
                        <a:latin typeface="Cambria Math" panose="02040503050406030204" pitchFamily="18" charset="0"/>
                      </a:rPr>
                      <m:t>𝑓</m:t>
                    </m:r>
                    <m:r>
                      <a:rPr lang="en-US" sz="2600" b="0" i="1" smtClean="0">
                        <a:solidFill>
                          <a:srgbClr val="7030A0"/>
                        </a:solidFill>
                        <a:latin typeface="Cambria Math" panose="02040503050406030204" pitchFamily="18" charset="0"/>
                      </a:rPr>
                      <m:t>(</m:t>
                    </m:r>
                    <m:r>
                      <a:rPr lang="en-US" sz="2600" b="0" i="1" smtClean="0">
                        <a:solidFill>
                          <a:srgbClr val="7030A0"/>
                        </a:solidFill>
                        <a:latin typeface="Cambria Math" panose="02040503050406030204" pitchFamily="18" charset="0"/>
                      </a:rPr>
                      <m:t>𝐵</m:t>
                    </m:r>
                    <m:r>
                      <a:rPr lang="en-US" sz="2600" b="0" i="1" smtClean="0">
                        <a:solidFill>
                          <a:srgbClr val="7030A0"/>
                        </a:solidFill>
                        <a:latin typeface="Cambria Math" panose="02040503050406030204" pitchFamily="18" charset="0"/>
                      </a:rPr>
                      <m:t>)</m:t>
                    </m:r>
                  </m:oMath>
                </a14:m>
                <a:endParaRPr lang="en-US" sz="2600" dirty="0">
                  <a:solidFill>
                    <a:srgbClr val="7030A0"/>
                  </a:solidFill>
                </a:endParaRPr>
              </a:p>
              <a:p>
                <a:pPr marL="0" indent="0" algn="ctr">
                  <a:buNone/>
                </a:pPr>
                <a:endParaRPr lang="en-US" sz="2600" dirty="0">
                  <a:solidFill>
                    <a:srgbClr val="7030A0"/>
                  </a:solidFill>
                </a:endParaRPr>
              </a:p>
              <a:p>
                <a:pPr marL="0" indent="0">
                  <a:buNone/>
                </a:pPr>
                <a:r>
                  <a:rPr lang="en-US" sz="2600" dirty="0"/>
                  <a:t>Discounted-sum</a:t>
                </a:r>
              </a:p>
              <a:p>
                <a:pPr marL="0" indent="0">
                  <a:buNone/>
                </a:pPr>
                <a:endParaRPr lang="en-US" sz="2600" dirty="0"/>
              </a:p>
              <a:p>
                <a:pPr marL="0" indent="0">
                  <a:buNone/>
                </a:pPr>
                <a:r>
                  <a:rPr lang="en-US" sz="2600" dirty="0"/>
                  <a:t>Approximation of Discounted-sum</a:t>
                </a:r>
              </a:p>
            </p:txBody>
          </p:sp>
        </mc:Choice>
        <mc:Fallback xmlns="">
          <p:sp>
            <p:nvSpPr>
              <p:cNvPr id="5" name="Content Placeholder 4">
                <a:extLst>
                  <a:ext uri="{FF2B5EF4-FFF2-40B4-BE49-F238E27FC236}">
                    <a16:creationId xmlns:a16="http://schemas.microsoft.com/office/drawing/2014/main" id="{0CFC0BB0-C9AC-0C4D-97A0-E177DE0A1D9E}"/>
                  </a:ext>
                </a:extLst>
              </p:cNvPr>
              <p:cNvSpPr>
                <a:spLocks noGrp="1" noRot="1" noChangeAspect="1" noMove="1" noResize="1" noEditPoints="1" noAdjustHandles="1" noChangeArrowheads="1" noChangeShapeType="1" noTextEdit="1"/>
              </p:cNvSpPr>
              <p:nvPr>
                <p:ph idx="1"/>
              </p:nvPr>
            </p:nvSpPr>
            <p:spPr>
              <a:blipFill>
                <a:blip r:embed="rId3"/>
                <a:stretch>
                  <a:fillRect l="-1043" t="-1961"/>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483EB270-8A5B-49AD-A3B4-5F9036DDC118}"/>
              </a:ext>
            </a:extLst>
          </p:cNvPr>
          <p:cNvSpPr>
            <a:spLocks noGrp="1"/>
          </p:cNvSpPr>
          <p:nvPr>
            <p:ph type="sldNum" sz="quarter" idx="12"/>
          </p:nvPr>
        </p:nvSpPr>
        <p:spPr/>
        <p:txBody>
          <a:bodyPr/>
          <a:lstStyle/>
          <a:p>
            <a:fld id="{E6F4C1C6-CC70-47E1-850A-1CEBF778435A}" type="slidenum">
              <a:rPr lang="en-US" smtClean="0"/>
              <a:t>6</a:t>
            </a:fld>
            <a:endParaRPr lang="en-US" dirty="0"/>
          </a:p>
        </p:txBody>
      </p:sp>
      <p:sp>
        <p:nvSpPr>
          <p:cNvPr id="3" name="TextBox 2">
            <a:extLst>
              <a:ext uri="{FF2B5EF4-FFF2-40B4-BE49-F238E27FC236}">
                <a16:creationId xmlns:a16="http://schemas.microsoft.com/office/drawing/2014/main" id="{BE31CD4E-57AB-474B-9BF3-496F2D5104D9}"/>
              </a:ext>
            </a:extLst>
          </p:cNvPr>
          <p:cNvSpPr txBox="1"/>
          <p:nvPr/>
        </p:nvSpPr>
        <p:spPr>
          <a:xfrm>
            <a:off x="13287737" y="3981691"/>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3CD36B2-D271-98E2-1010-B6461A86BD88}"/>
                  </a:ext>
                </a:extLst>
              </p:cNvPr>
              <p:cNvSpPr txBox="1"/>
              <p:nvPr/>
            </p:nvSpPr>
            <p:spPr>
              <a:xfrm>
                <a:off x="4366517" y="4554365"/>
                <a:ext cx="6495073" cy="523220"/>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r>
                      <a:rPr lang="en-US" sz="2800" b="0" i="1" smtClean="0">
                        <a:latin typeface="Cambria Math" panose="02040503050406030204" pitchFamily="18" charset="0"/>
                      </a:rPr>
                      <m:t>𝜔</m:t>
                    </m:r>
                  </m:oMath>
                </a14:m>
                <a:r>
                  <a:rPr lang="en-US" sz="2800" dirty="0"/>
                  <a:t>-regular </a:t>
                </a:r>
                <a:r>
                  <a:rPr lang="en-US" sz="2800" dirty="0" err="1"/>
                  <a:t>iff</a:t>
                </a:r>
                <a:r>
                  <a:rPr lang="en-US" sz="2800" dirty="0"/>
                  <a:t> </a:t>
                </a:r>
                <a14:m>
                  <m:oMath xmlns:m="http://schemas.openxmlformats.org/officeDocument/2006/math">
                    <m:r>
                      <a:rPr lang="en-US" sz="2800" b="0" i="1" smtClean="0">
                        <a:latin typeface="Cambria Math" panose="02040503050406030204" pitchFamily="18" charset="0"/>
                      </a:rPr>
                      <m:t>𝑑</m:t>
                    </m:r>
                    <m:r>
                      <a:rPr lang="en-US" sz="2800" b="0" i="1" smtClean="0">
                        <a:latin typeface="Cambria Math" panose="02040503050406030204" pitchFamily="18" charset="0"/>
                      </a:rPr>
                      <m:t>&gt;1 </m:t>
                    </m:r>
                  </m:oMath>
                </a14:m>
                <a:r>
                  <a:rPr lang="en-US" sz="2800" dirty="0"/>
                  <a:t>is an integer</a:t>
                </a:r>
              </a:p>
            </p:txBody>
          </p:sp>
        </mc:Choice>
        <mc:Fallback xmlns="">
          <p:sp>
            <p:nvSpPr>
              <p:cNvPr id="6" name="TextBox 5">
                <a:extLst>
                  <a:ext uri="{FF2B5EF4-FFF2-40B4-BE49-F238E27FC236}">
                    <a16:creationId xmlns:a16="http://schemas.microsoft.com/office/drawing/2014/main" id="{53CD36B2-D271-98E2-1010-B6461A86BD88}"/>
                  </a:ext>
                </a:extLst>
              </p:cNvPr>
              <p:cNvSpPr txBox="1">
                <a:spLocks noRot="1" noChangeAspect="1" noMove="1" noResize="1" noEditPoints="1" noAdjustHandles="1" noChangeArrowheads="1" noChangeShapeType="1" noTextEdit="1"/>
              </p:cNvSpPr>
              <p:nvPr/>
            </p:nvSpPr>
            <p:spPr>
              <a:xfrm>
                <a:off x="4366517" y="4554365"/>
                <a:ext cx="6495073" cy="523220"/>
              </a:xfrm>
              <a:prstGeom prst="rect">
                <a:avLst/>
              </a:prstGeom>
              <a:blipFill>
                <a:blip r:embed="rId4"/>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AF204C-E74F-E3A7-60E7-503EECEFA749}"/>
                  </a:ext>
                </a:extLst>
              </p:cNvPr>
              <p:cNvSpPr txBox="1"/>
              <p:nvPr/>
            </p:nvSpPr>
            <p:spPr>
              <a:xfrm>
                <a:off x="7500546" y="5406663"/>
                <a:ext cx="3361043" cy="523220"/>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r>
                      <a:rPr lang="en-US" sz="2800" b="0" i="1" smtClean="0">
                        <a:latin typeface="Cambria Math" panose="02040503050406030204" pitchFamily="18" charset="0"/>
                      </a:rPr>
                      <m:t>𝜔</m:t>
                    </m:r>
                  </m:oMath>
                </a14:m>
                <a:r>
                  <a:rPr lang="en-US" sz="2800" dirty="0"/>
                  <a:t>-regular</a:t>
                </a:r>
              </a:p>
            </p:txBody>
          </p:sp>
        </mc:Choice>
        <mc:Fallback xmlns="">
          <p:sp>
            <p:nvSpPr>
              <p:cNvPr id="8" name="TextBox 7">
                <a:extLst>
                  <a:ext uri="{FF2B5EF4-FFF2-40B4-BE49-F238E27FC236}">
                    <a16:creationId xmlns:a16="http://schemas.microsoft.com/office/drawing/2014/main" id="{F2AF204C-E74F-E3A7-60E7-503EECEFA749}"/>
                  </a:ext>
                </a:extLst>
              </p:cNvPr>
              <p:cNvSpPr txBox="1">
                <a:spLocks noRot="1" noChangeAspect="1" noMove="1" noResize="1" noEditPoints="1" noAdjustHandles="1" noChangeArrowheads="1" noChangeShapeType="1" noTextEdit="1"/>
              </p:cNvSpPr>
              <p:nvPr/>
            </p:nvSpPr>
            <p:spPr>
              <a:xfrm>
                <a:off x="7500546" y="5406663"/>
                <a:ext cx="3361043" cy="523220"/>
              </a:xfrm>
              <a:prstGeom prst="rect">
                <a:avLst/>
              </a:prstGeom>
              <a:blipFill>
                <a:blip r:embed="rId5"/>
                <a:stretch>
                  <a:fillRect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264637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9B5145-EA99-4A54-A208-28AC2CA81435}"/>
              </a:ext>
            </a:extLst>
          </p:cNvPr>
          <p:cNvSpPr>
            <a:spLocks noGrp="1"/>
          </p:cNvSpPr>
          <p:nvPr>
            <p:ph type="ftr" sz="quarter" idx="11"/>
          </p:nvPr>
        </p:nvSpPr>
        <p:spPr/>
        <p:txBody>
          <a:bodyPr/>
          <a:lstStyle/>
          <a:p>
            <a:r>
              <a:rPr lang="en-US"/>
              <a:t>Suguman Bansal | U Penn</a:t>
            </a:r>
          </a:p>
        </p:txBody>
      </p:sp>
      <p:sp>
        <p:nvSpPr>
          <p:cNvPr id="7" name="Slide Number Placeholder 6"/>
          <p:cNvSpPr>
            <a:spLocks noGrp="1"/>
          </p:cNvSpPr>
          <p:nvPr>
            <p:ph type="sldNum" sz="quarter" idx="12"/>
          </p:nvPr>
        </p:nvSpPr>
        <p:spPr/>
        <p:txBody>
          <a:bodyPr/>
          <a:lstStyle/>
          <a:p>
            <a:fld id="{1CF91F9D-ED0F-C941-B4DB-33BB39C08F15}" type="slidenum">
              <a:rPr lang="en-US" smtClean="0"/>
              <a:t>7</a:t>
            </a:fld>
            <a:endParaRPr lang="en-US"/>
          </a:p>
        </p:txBody>
      </p:sp>
      <p:sp>
        <p:nvSpPr>
          <p:cNvPr id="42" name="TextBox 41">
            <a:extLst>
              <a:ext uri="{FF2B5EF4-FFF2-40B4-BE49-F238E27FC236}">
                <a16:creationId xmlns:a16="http://schemas.microsoft.com/office/drawing/2014/main" id="{630E9997-BCF7-4625-9ACF-3A6429B45475}"/>
              </a:ext>
            </a:extLst>
          </p:cNvPr>
          <p:cNvSpPr txBox="1"/>
          <p:nvPr/>
        </p:nvSpPr>
        <p:spPr>
          <a:xfrm>
            <a:off x="1793503" y="6131585"/>
            <a:ext cx="2667183" cy="492443"/>
          </a:xfrm>
          <a:prstGeom prst="rect">
            <a:avLst/>
          </a:prstGeom>
          <a:noFill/>
        </p:spPr>
        <p:txBody>
          <a:bodyPr wrap="square" rtlCol="0">
            <a:spAutoFit/>
          </a:bodyPr>
          <a:lstStyle/>
          <a:p>
            <a:pPr algn="ctr"/>
            <a:r>
              <a:rPr lang="en-US" sz="2600" dirty="0"/>
              <a:t>Strategy</a:t>
            </a:r>
          </a:p>
        </p:txBody>
      </p:sp>
      <p:sp>
        <p:nvSpPr>
          <p:cNvPr id="9" name="Rectangle 8">
            <a:extLst>
              <a:ext uri="{FF2B5EF4-FFF2-40B4-BE49-F238E27FC236}">
                <a16:creationId xmlns:a16="http://schemas.microsoft.com/office/drawing/2014/main" id="{48FA12EC-0858-49C6-B2A0-C7652FB29676}"/>
              </a:ext>
            </a:extLst>
          </p:cNvPr>
          <p:cNvSpPr/>
          <p:nvPr/>
        </p:nvSpPr>
        <p:spPr>
          <a:xfrm>
            <a:off x="599089" y="2513328"/>
            <a:ext cx="4986463" cy="31081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72ECCC85-7C2F-4D62-9BFA-4D637A4508F1}"/>
              </a:ext>
            </a:extLst>
          </p:cNvPr>
          <p:cNvCxnSpPr>
            <a:cxnSpLocks/>
          </p:cNvCxnSpPr>
          <p:nvPr/>
        </p:nvCxnSpPr>
        <p:spPr>
          <a:xfrm flipH="1">
            <a:off x="1636256" y="1548656"/>
            <a:ext cx="20336" cy="1430719"/>
          </a:xfrm>
          <a:prstGeom prst="straightConnector1">
            <a:avLst/>
          </a:prstGeom>
          <a:ln w="254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CB436C1-B966-4735-BCE2-04FCE00509D6}"/>
              </a:ext>
            </a:extLst>
          </p:cNvPr>
          <p:cNvSpPr txBox="1"/>
          <p:nvPr/>
        </p:nvSpPr>
        <p:spPr>
          <a:xfrm>
            <a:off x="1677470" y="1624254"/>
            <a:ext cx="1695760" cy="892552"/>
          </a:xfrm>
          <a:prstGeom prst="rect">
            <a:avLst/>
          </a:prstGeom>
          <a:noFill/>
        </p:spPr>
        <p:txBody>
          <a:bodyPr wrap="square" rtlCol="0">
            <a:spAutoFit/>
          </a:bodyPr>
          <a:lstStyle/>
          <a:p>
            <a:r>
              <a:rPr lang="en-US" sz="2600" dirty="0"/>
              <a:t>Temporal </a:t>
            </a:r>
          </a:p>
          <a:p>
            <a:r>
              <a:rPr lang="en-US" sz="2600" dirty="0"/>
              <a:t>Goal</a:t>
            </a:r>
          </a:p>
        </p:txBody>
      </p:sp>
      <p:cxnSp>
        <p:nvCxnSpPr>
          <p:cNvPr id="45" name="Straight Arrow Connector 44">
            <a:extLst>
              <a:ext uri="{FF2B5EF4-FFF2-40B4-BE49-F238E27FC236}">
                <a16:creationId xmlns:a16="http://schemas.microsoft.com/office/drawing/2014/main" id="{CE8D8D2F-8554-4FAC-B329-E02F2B08D958}"/>
              </a:ext>
            </a:extLst>
          </p:cNvPr>
          <p:cNvCxnSpPr>
            <a:cxnSpLocks/>
          </p:cNvCxnSpPr>
          <p:nvPr/>
        </p:nvCxnSpPr>
        <p:spPr>
          <a:xfrm>
            <a:off x="3083102" y="5440100"/>
            <a:ext cx="12044" cy="704974"/>
          </a:xfrm>
          <a:prstGeom prst="straightConnector1">
            <a:avLst/>
          </a:prstGeom>
          <a:ln w="3175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FADE9FA-AE57-470B-8AEA-2E48B7D41319}"/>
              </a:ext>
            </a:extLst>
          </p:cNvPr>
          <p:cNvSpPr txBox="1"/>
          <p:nvPr/>
        </p:nvSpPr>
        <p:spPr>
          <a:xfrm>
            <a:off x="4053292" y="1620475"/>
            <a:ext cx="2190964" cy="892552"/>
          </a:xfrm>
          <a:prstGeom prst="rect">
            <a:avLst/>
          </a:prstGeom>
          <a:noFill/>
        </p:spPr>
        <p:txBody>
          <a:bodyPr wrap="square" rtlCol="0">
            <a:spAutoFit/>
          </a:bodyPr>
          <a:lstStyle/>
          <a:p>
            <a:r>
              <a:rPr lang="en-US" sz="2600" dirty="0"/>
              <a:t>Satisficing </a:t>
            </a:r>
          </a:p>
          <a:p>
            <a:r>
              <a:rPr lang="en-US" sz="2600" dirty="0"/>
              <a:t>Goal</a:t>
            </a:r>
          </a:p>
        </p:txBody>
      </p:sp>
      <p:cxnSp>
        <p:nvCxnSpPr>
          <p:cNvPr id="37" name="Straight Arrow Connector 36">
            <a:extLst>
              <a:ext uri="{FF2B5EF4-FFF2-40B4-BE49-F238E27FC236}">
                <a16:creationId xmlns:a16="http://schemas.microsoft.com/office/drawing/2014/main" id="{7D2983A2-F902-465E-B009-B3BADB1D37FC}"/>
              </a:ext>
            </a:extLst>
          </p:cNvPr>
          <p:cNvCxnSpPr>
            <a:cxnSpLocks/>
          </p:cNvCxnSpPr>
          <p:nvPr/>
        </p:nvCxnSpPr>
        <p:spPr>
          <a:xfrm flipH="1">
            <a:off x="4032956" y="1588380"/>
            <a:ext cx="20336" cy="1430719"/>
          </a:xfrm>
          <a:prstGeom prst="straightConnector1">
            <a:avLst/>
          </a:prstGeom>
          <a:ln w="2540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Left Brace 37">
            <a:extLst>
              <a:ext uri="{FF2B5EF4-FFF2-40B4-BE49-F238E27FC236}">
                <a16:creationId xmlns:a16="http://schemas.microsoft.com/office/drawing/2014/main" id="{18C15E91-5DB7-4D05-9618-626F329EDE0C}"/>
              </a:ext>
            </a:extLst>
          </p:cNvPr>
          <p:cNvSpPr/>
          <p:nvPr/>
        </p:nvSpPr>
        <p:spPr>
          <a:xfrm rot="16200000">
            <a:off x="2838829" y="3254713"/>
            <a:ext cx="491397" cy="419968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28" descr="A close up of a clock&#10;&#10;Description automatically generated">
            <a:extLst>
              <a:ext uri="{FF2B5EF4-FFF2-40B4-BE49-F238E27FC236}">
                <a16:creationId xmlns:a16="http://schemas.microsoft.com/office/drawing/2014/main" id="{2ED8B9F6-EC60-4003-A629-A6F6404E2837}"/>
              </a:ext>
            </a:extLst>
          </p:cNvPr>
          <p:cNvPicPr>
            <a:picLocks noChangeAspect="1"/>
          </p:cNvPicPr>
          <p:nvPr/>
        </p:nvPicPr>
        <p:blipFill rotWithShape="1">
          <a:blip r:embed="rId3">
            <a:extLst>
              <a:ext uri="{28A0092B-C50C-407E-A947-70E740481C1C}">
                <a14:useLocalDpi xmlns:a14="http://schemas.microsoft.com/office/drawing/2010/main" val="0"/>
              </a:ext>
            </a:extLst>
          </a:blip>
          <a:srcRect t="5686" b="-1"/>
          <a:stretch/>
        </p:blipFill>
        <p:spPr>
          <a:xfrm>
            <a:off x="925633" y="3002977"/>
            <a:ext cx="1719532" cy="1308225"/>
          </a:xfrm>
          <a:prstGeom prst="rect">
            <a:avLst/>
          </a:prstGeom>
        </p:spPr>
      </p:pic>
      <p:sp>
        <p:nvSpPr>
          <p:cNvPr id="17" name="TextBox 16">
            <a:extLst>
              <a:ext uri="{FF2B5EF4-FFF2-40B4-BE49-F238E27FC236}">
                <a16:creationId xmlns:a16="http://schemas.microsoft.com/office/drawing/2014/main" id="{1FB41408-7E67-4A26-8C4F-7C155E241099}"/>
              </a:ext>
            </a:extLst>
          </p:cNvPr>
          <p:cNvSpPr txBox="1"/>
          <p:nvPr/>
        </p:nvSpPr>
        <p:spPr>
          <a:xfrm>
            <a:off x="721940" y="4371916"/>
            <a:ext cx="2120411" cy="769441"/>
          </a:xfrm>
          <a:prstGeom prst="rect">
            <a:avLst/>
          </a:prstGeom>
          <a:noFill/>
        </p:spPr>
        <p:txBody>
          <a:bodyPr wrap="square" rtlCol="0">
            <a:spAutoFit/>
          </a:bodyPr>
          <a:lstStyle/>
          <a:p>
            <a:pPr algn="ctr"/>
            <a:r>
              <a:rPr lang="en-US" sz="2200" dirty="0"/>
              <a:t>Equivalent </a:t>
            </a:r>
          </a:p>
          <a:p>
            <a:pPr algn="ctr"/>
            <a:r>
              <a:rPr lang="en-US" sz="2200" dirty="0"/>
              <a:t>automata</a:t>
            </a:r>
          </a:p>
        </p:txBody>
      </p:sp>
      <p:sp>
        <p:nvSpPr>
          <p:cNvPr id="20" name="Title 1">
            <a:extLst>
              <a:ext uri="{FF2B5EF4-FFF2-40B4-BE49-F238E27FC236}">
                <a16:creationId xmlns:a16="http://schemas.microsoft.com/office/drawing/2014/main" id="{52AE1114-D858-4CBA-9BB5-4868A1330AB4}"/>
              </a:ext>
            </a:extLst>
          </p:cNvPr>
          <p:cNvSpPr txBox="1">
            <a:spLocks/>
          </p:cNvSpPr>
          <p:nvPr/>
        </p:nvSpPr>
        <p:spPr>
          <a:xfrm>
            <a:off x="681784" y="3049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Solution Overview</a:t>
            </a:r>
          </a:p>
          <a:p>
            <a:r>
              <a:rPr lang="en-US" sz="1800" dirty="0"/>
              <a:t>[Bansal and </a:t>
            </a:r>
            <a:r>
              <a:rPr lang="en-US" sz="1800" dirty="0" err="1"/>
              <a:t>Vardi</a:t>
            </a:r>
            <a:r>
              <a:rPr lang="en-US" sz="1800" dirty="0"/>
              <a:t>. CAV 2019] [Bansal, Chatterjee, </a:t>
            </a:r>
            <a:r>
              <a:rPr lang="en-US" sz="1800" dirty="0" err="1"/>
              <a:t>Vardi</a:t>
            </a:r>
            <a:r>
              <a:rPr lang="en-US" sz="1800" dirty="0"/>
              <a:t>. TACAS 2021] [Bansal, </a:t>
            </a:r>
            <a:r>
              <a:rPr lang="en-US" sz="1800" dirty="0" err="1"/>
              <a:t>Kavraki</a:t>
            </a:r>
            <a:r>
              <a:rPr lang="en-US" sz="1800" dirty="0"/>
              <a:t>, </a:t>
            </a:r>
            <a:r>
              <a:rPr lang="en-US" sz="1800" dirty="0" err="1"/>
              <a:t>Vardi</a:t>
            </a:r>
            <a:r>
              <a:rPr lang="en-US" sz="1800" dirty="0"/>
              <a:t>, Wells. AAAI 2022]</a:t>
            </a:r>
          </a:p>
        </p:txBody>
      </p:sp>
      <p:sp>
        <p:nvSpPr>
          <p:cNvPr id="8" name="TextBox 7">
            <a:extLst>
              <a:ext uri="{FF2B5EF4-FFF2-40B4-BE49-F238E27FC236}">
                <a16:creationId xmlns:a16="http://schemas.microsoft.com/office/drawing/2014/main" id="{0179E78C-9D86-47A7-94A5-41195AA45F23}"/>
              </a:ext>
            </a:extLst>
          </p:cNvPr>
          <p:cNvSpPr txBox="1"/>
          <p:nvPr/>
        </p:nvSpPr>
        <p:spPr>
          <a:xfrm>
            <a:off x="2821437" y="3459525"/>
            <a:ext cx="2534463" cy="892552"/>
          </a:xfrm>
          <a:prstGeom prst="rect">
            <a:avLst/>
          </a:prstGeom>
          <a:noFill/>
        </p:spPr>
        <p:txBody>
          <a:bodyPr wrap="square" rtlCol="0">
            <a:spAutoFit/>
          </a:bodyPr>
          <a:lstStyle/>
          <a:p>
            <a:pPr algn="ctr"/>
            <a:r>
              <a:rPr lang="en-US" sz="2600" b="1" dirty="0">
                <a:solidFill>
                  <a:srgbClr val="A3212A"/>
                </a:solidFill>
              </a:rPr>
              <a:t>Comparator</a:t>
            </a:r>
          </a:p>
          <a:p>
            <a:pPr algn="ctr"/>
            <a:r>
              <a:rPr lang="en-US" sz="2600" b="1" dirty="0">
                <a:solidFill>
                  <a:srgbClr val="A3212A"/>
                </a:solidFill>
              </a:rPr>
              <a:t>automata</a:t>
            </a:r>
            <a:endParaRPr lang="en-US" sz="2600" dirty="0">
              <a:solidFill>
                <a:srgbClr val="A3212A"/>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E133907-6E25-454B-80F3-0C689E2978BB}"/>
                  </a:ext>
                </a:extLst>
              </p:cNvPr>
              <p:cNvSpPr txBox="1"/>
              <p:nvPr/>
            </p:nvSpPr>
            <p:spPr>
              <a:xfrm>
                <a:off x="6000231" y="3213611"/>
                <a:ext cx="5841470" cy="769441"/>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sz="2400" dirty="0"/>
                  <a:t>Complexity of satisficing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e>
                    </m:d>
                    <m:r>
                      <a:rPr lang="en-US" sz="2400" b="0" i="1" smtClean="0">
                        <a:latin typeface="Cambria Math" panose="02040503050406030204" pitchFamily="18" charset="0"/>
                      </a:rPr>
                      <m:t>⋅</m:t>
                    </m:r>
                    <m:r>
                      <a:rPr lang="en-US" sz="2400" b="0" i="1" smtClean="0">
                        <a:latin typeface="Cambria Math" panose="02040503050406030204" pitchFamily="18" charset="0"/>
                      </a:rPr>
                      <m:t>𝜇</m:t>
                    </m:r>
                    <m:r>
                      <a:rPr lang="en-US" sz="2400" b="0" i="1" smtClean="0">
                        <a:latin typeface="Cambria Math" panose="02040503050406030204" pitchFamily="18" charset="0"/>
                      </a:rPr>
                      <m:t>)</m:t>
                    </m:r>
                  </m:oMath>
                </a14:m>
                <a:endParaRPr lang="en-US" sz="2400" dirty="0"/>
              </a:p>
              <a:p>
                <a:pPr algn="ctr"/>
                <a:r>
                  <a:rPr lang="en-US" sz="2000" dirty="0"/>
                  <a:t>vs Complexity of numerical methods is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i="1">
                        <a:latin typeface="Cambria Math" panose="02040503050406030204" pitchFamily="18" charset="0"/>
                      </a:rPr>
                      <m:t>)</m:t>
                    </m:r>
                  </m:oMath>
                </a14:m>
                <a:r>
                  <a:rPr lang="en-US" sz="2000" dirty="0"/>
                  <a:t> </a:t>
                </a:r>
              </a:p>
            </p:txBody>
          </p:sp>
        </mc:Choice>
        <mc:Fallback xmlns="">
          <p:sp>
            <p:nvSpPr>
              <p:cNvPr id="18" name="TextBox 17">
                <a:extLst>
                  <a:ext uri="{FF2B5EF4-FFF2-40B4-BE49-F238E27FC236}">
                    <a16:creationId xmlns:a16="http://schemas.microsoft.com/office/drawing/2014/main" id="{7E133907-6E25-454B-80F3-0C689E2978BB}"/>
                  </a:ext>
                </a:extLst>
              </p:cNvPr>
              <p:cNvSpPr txBox="1">
                <a:spLocks noRot="1" noChangeAspect="1" noMove="1" noResize="1" noEditPoints="1" noAdjustHandles="1" noChangeArrowheads="1" noChangeShapeType="1" noTextEdit="1"/>
              </p:cNvSpPr>
              <p:nvPr/>
            </p:nvSpPr>
            <p:spPr>
              <a:xfrm>
                <a:off x="6000231" y="3213611"/>
                <a:ext cx="5841470" cy="769441"/>
              </a:xfrm>
              <a:prstGeom prst="rect">
                <a:avLst/>
              </a:prstGeom>
              <a:blipFill>
                <a:blip r:embed="rId4"/>
                <a:stretch>
                  <a:fillRect l="-832" t="-5469" r="-104" b="-12500"/>
                </a:stretch>
              </a:blipFill>
              <a:ln>
                <a:solidFill>
                  <a:schemeClr val="accent6">
                    <a:lumMod val="40000"/>
                    <a:lumOff val="60000"/>
                  </a:schemeClr>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9B9BFDED-058C-4054-91F2-2457A907F8DB}"/>
              </a:ext>
            </a:extLst>
          </p:cNvPr>
          <p:cNvSpPr txBox="1"/>
          <p:nvPr/>
        </p:nvSpPr>
        <p:spPr>
          <a:xfrm>
            <a:off x="6000231" y="2391877"/>
            <a:ext cx="5841470" cy="461665"/>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sz="2400" dirty="0"/>
              <a:t>Algorithm is sound</a:t>
            </a:r>
            <a:endParaRPr lang="en-US" sz="2000" dirty="0"/>
          </a:p>
        </p:txBody>
      </p:sp>
      <p:pic>
        <p:nvPicPr>
          <p:cNvPr id="21" name="Picture 20" descr="A picture containing graphical user interface&#10;&#10;Description automatically generated">
            <a:extLst>
              <a:ext uri="{FF2B5EF4-FFF2-40B4-BE49-F238E27FC236}">
                <a16:creationId xmlns:a16="http://schemas.microsoft.com/office/drawing/2014/main" id="{C4E83B17-1E64-6666-ED23-55E18F46C985}"/>
              </a:ext>
            </a:extLst>
          </p:cNvPr>
          <p:cNvPicPr>
            <a:picLocks noChangeAspect="1"/>
          </p:cNvPicPr>
          <p:nvPr/>
        </p:nvPicPr>
        <p:blipFill>
          <a:blip r:embed="rId5"/>
          <a:stretch>
            <a:fillRect/>
          </a:stretch>
        </p:blipFill>
        <p:spPr>
          <a:xfrm>
            <a:off x="6539673" y="4254625"/>
            <a:ext cx="2308398" cy="1843367"/>
          </a:xfrm>
          <a:prstGeom prst="rect">
            <a:avLst/>
          </a:prstGeom>
        </p:spPr>
      </p:pic>
      <p:sp>
        <p:nvSpPr>
          <p:cNvPr id="22" name="Rectangle 21">
            <a:extLst>
              <a:ext uri="{FF2B5EF4-FFF2-40B4-BE49-F238E27FC236}">
                <a16:creationId xmlns:a16="http://schemas.microsoft.com/office/drawing/2014/main" id="{82707868-8498-D6EC-1E2B-F26CF3D4EE08}"/>
              </a:ext>
            </a:extLst>
          </p:cNvPr>
          <p:cNvSpPr/>
          <p:nvPr/>
        </p:nvSpPr>
        <p:spPr>
          <a:xfrm>
            <a:off x="6693470" y="4376759"/>
            <a:ext cx="710596" cy="246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clock&#10;&#10;Description automatically generated">
            <a:extLst>
              <a:ext uri="{FF2B5EF4-FFF2-40B4-BE49-F238E27FC236}">
                <a16:creationId xmlns:a16="http://schemas.microsoft.com/office/drawing/2014/main" id="{F2751806-15BE-279C-86D9-96AE709E3D6E}"/>
              </a:ext>
            </a:extLst>
          </p:cNvPr>
          <p:cNvPicPr>
            <a:picLocks noChangeAspect="1"/>
          </p:cNvPicPr>
          <p:nvPr/>
        </p:nvPicPr>
        <p:blipFill rotWithShape="1">
          <a:blip r:embed="rId6">
            <a:extLst>
              <a:ext uri="{28A0092B-C50C-407E-A947-70E740481C1C}">
                <a14:useLocalDpi xmlns:a14="http://schemas.microsoft.com/office/drawing/2010/main" val="0"/>
              </a:ext>
            </a:extLst>
          </a:blip>
          <a:srcRect r="11228" b="60708"/>
          <a:stretch/>
        </p:blipFill>
        <p:spPr>
          <a:xfrm>
            <a:off x="9054042" y="4561601"/>
            <a:ext cx="867307" cy="400110"/>
          </a:xfrm>
          <a:prstGeom prst="rect">
            <a:avLst/>
          </a:prstGeom>
        </p:spPr>
      </p:pic>
      <p:sp>
        <p:nvSpPr>
          <p:cNvPr id="24" name="TextBox 23">
            <a:extLst>
              <a:ext uri="{FF2B5EF4-FFF2-40B4-BE49-F238E27FC236}">
                <a16:creationId xmlns:a16="http://schemas.microsoft.com/office/drawing/2014/main" id="{F9AC0D7C-FE1D-825A-6F9D-86CE976DC8BA}"/>
              </a:ext>
            </a:extLst>
          </p:cNvPr>
          <p:cNvSpPr txBox="1"/>
          <p:nvPr/>
        </p:nvSpPr>
        <p:spPr>
          <a:xfrm>
            <a:off x="9884267" y="4571964"/>
            <a:ext cx="3134791" cy="400110"/>
          </a:xfrm>
          <a:prstGeom prst="rect">
            <a:avLst/>
          </a:prstGeom>
          <a:noFill/>
        </p:spPr>
        <p:txBody>
          <a:bodyPr wrap="square" rtlCol="0">
            <a:spAutoFit/>
          </a:bodyPr>
          <a:lstStyle/>
          <a:p>
            <a:r>
              <a:rPr lang="en-US" sz="2000" dirty="0"/>
              <a:t>Numerical Methods</a:t>
            </a:r>
          </a:p>
        </p:txBody>
      </p:sp>
      <p:pic>
        <p:nvPicPr>
          <p:cNvPr id="25" name="Picture 24" descr="A picture containing clock&#10;&#10;Description automatically generated">
            <a:extLst>
              <a:ext uri="{FF2B5EF4-FFF2-40B4-BE49-F238E27FC236}">
                <a16:creationId xmlns:a16="http://schemas.microsoft.com/office/drawing/2014/main" id="{FCC61E3B-D4A1-F833-E483-CCF2D8F7C07C}"/>
              </a:ext>
            </a:extLst>
          </p:cNvPr>
          <p:cNvPicPr>
            <a:picLocks noChangeAspect="1"/>
          </p:cNvPicPr>
          <p:nvPr/>
        </p:nvPicPr>
        <p:blipFill rotWithShape="1">
          <a:blip r:embed="rId6">
            <a:extLst>
              <a:ext uri="{28A0092B-C50C-407E-A947-70E740481C1C}">
                <a14:useLocalDpi xmlns:a14="http://schemas.microsoft.com/office/drawing/2010/main" val="0"/>
              </a:ext>
            </a:extLst>
          </a:blip>
          <a:srcRect t="41788" r="11228" b="13425"/>
          <a:stretch/>
        </p:blipFill>
        <p:spPr>
          <a:xfrm>
            <a:off x="9053630" y="4980755"/>
            <a:ext cx="882822" cy="456058"/>
          </a:xfrm>
          <a:prstGeom prst="rect">
            <a:avLst/>
          </a:prstGeom>
        </p:spPr>
      </p:pic>
      <p:sp>
        <p:nvSpPr>
          <p:cNvPr id="26" name="TextBox 25">
            <a:extLst>
              <a:ext uri="{FF2B5EF4-FFF2-40B4-BE49-F238E27FC236}">
                <a16:creationId xmlns:a16="http://schemas.microsoft.com/office/drawing/2014/main" id="{F99BB6EF-6B3A-493F-5615-4A1D54944639}"/>
              </a:ext>
            </a:extLst>
          </p:cNvPr>
          <p:cNvSpPr txBox="1"/>
          <p:nvPr/>
        </p:nvSpPr>
        <p:spPr>
          <a:xfrm>
            <a:off x="9914149" y="5134914"/>
            <a:ext cx="3134791" cy="400110"/>
          </a:xfrm>
          <a:prstGeom prst="rect">
            <a:avLst/>
          </a:prstGeom>
          <a:noFill/>
        </p:spPr>
        <p:txBody>
          <a:bodyPr wrap="square" rtlCol="0">
            <a:spAutoFit/>
          </a:bodyPr>
          <a:lstStyle/>
          <a:p>
            <a:r>
              <a:rPr lang="en-US" sz="2000" dirty="0"/>
              <a:t>Comparator</a:t>
            </a:r>
          </a:p>
        </p:txBody>
      </p:sp>
    </p:spTree>
    <p:extLst>
      <p:ext uri="{BB962C8B-B14F-4D97-AF65-F5344CB8AC3E}">
        <p14:creationId xmlns:p14="http://schemas.microsoft.com/office/powerpoint/2010/main" val="27538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426CC8E-1FCC-405B-9DA0-2883FE6A1465}"/>
              </a:ext>
            </a:extLst>
          </p:cNvPr>
          <p:cNvSpPr>
            <a:spLocks noGrp="1"/>
          </p:cNvSpPr>
          <p:nvPr>
            <p:ph type="title"/>
          </p:nvPr>
        </p:nvSpPr>
        <p:spPr>
          <a:xfrm>
            <a:off x="4756081" y="1020918"/>
            <a:ext cx="6426549" cy="1325563"/>
          </a:xfrm>
        </p:spPr>
        <p:txBody>
          <a:bodyPr/>
          <a:lstStyle/>
          <a:p>
            <a:r>
              <a:rPr lang="en-US" dirty="0"/>
              <a:t>Automata-based </a:t>
            </a:r>
            <a:br>
              <a:rPr lang="en-US" dirty="0"/>
            </a:br>
            <a:r>
              <a:rPr lang="en-US" dirty="0"/>
              <a:t>Quantitative Reasoning</a:t>
            </a:r>
          </a:p>
        </p:txBody>
      </p:sp>
      <p:sp>
        <p:nvSpPr>
          <p:cNvPr id="7" name="TextBox 6">
            <a:extLst>
              <a:ext uri="{FF2B5EF4-FFF2-40B4-BE49-F238E27FC236}">
                <a16:creationId xmlns:a16="http://schemas.microsoft.com/office/drawing/2014/main" id="{88DD5065-02A9-4430-8966-67579A3ECC0E}"/>
              </a:ext>
            </a:extLst>
          </p:cNvPr>
          <p:cNvSpPr txBox="1"/>
          <p:nvPr/>
        </p:nvSpPr>
        <p:spPr>
          <a:xfrm>
            <a:off x="980660" y="4335298"/>
            <a:ext cx="3028122" cy="861774"/>
          </a:xfrm>
          <a:prstGeom prst="rect">
            <a:avLst/>
          </a:prstGeom>
          <a:noFill/>
        </p:spPr>
        <p:txBody>
          <a:bodyPr wrap="square" rtlCol="0">
            <a:spAutoFit/>
          </a:bodyPr>
          <a:lstStyle/>
          <a:p>
            <a:r>
              <a:rPr lang="en-US" sz="5000" dirty="0">
                <a:latin typeface="+mj-lt"/>
                <a:cs typeface="Arial" panose="020B0604020202020204" pitchFamily="34" charset="0"/>
              </a:rPr>
              <a:t>C</a:t>
            </a:r>
            <a:r>
              <a:rPr lang="en-US" sz="3600" dirty="0">
                <a:latin typeface="+mj-lt"/>
                <a:cs typeface="Arial" panose="020B0604020202020204" pitchFamily="34" charset="0"/>
              </a:rPr>
              <a:t>OMPARATOR</a:t>
            </a:r>
          </a:p>
        </p:txBody>
      </p:sp>
      <p:sp>
        <p:nvSpPr>
          <p:cNvPr id="8" name="Arrow: Curved Left 7">
            <a:extLst>
              <a:ext uri="{FF2B5EF4-FFF2-40B4-BE49-F238E27FC236}">
                <a16:creationId xmlns:a16="http://schemas.microsoft.com/office/drawing/2014/main" id="{C0742350-A7B9-4971-AD9B-4BAF0E306E71}"/>
              </a:ext>
            </a:extLst>
          </p:cNvPr>
          <p:cNvSpPr/>
          <p:nvPr/>
        </p:nvSpPr>
        <p:spPr>
          <a:xfrm>
            <a:off x="2345636" y="1749285"/>
            <a:ext cx="1557130" cy="2411896"/>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791BB2-DFF4-463F-99F2-97FAF87EF38C}"/>
                  </a:ext>
                </a:extLst>
              </p:cNvPr>
              <p:cNvSpPr txBox="1"/>
              <p:nvPr/>
            </p:nvSpPr>
            <p:spPr>
              <a:xfrm>
                <a:off x="828262" y="2019949"/>
                <a:ext cx="102041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lumMod val="50000"/>
                              <a:lumOff val="50000"/>
                            </a:schemeClr>
                          </a:solidFill>
                          <a:latin typeface="Cambria Math" panose="02040503050406030204" pitchFamily="18" charset="0"/>
                        </a:rPr>
                        <m:t>+</m:t>
                      </m:r>
                    </m:oMath>
                  </m:oMathPara>
                </a14:m>
                <a:endParaRPr lang="en-US" sz="4000" dirty="0">
                  <a:solidFill>
                    <a:schemeClr val="tx1">
                      <a:lumMod val="50000"/>
                      <a:lumOff val="50000"/>
                    </a:schemeClr>
                  </a:solidFill>
                  <a:latin typeface="+mj-lt"/>
                </a:endParaRPr>
              </a:p>
            </p:txBody>
          </p:sp>
        </mc:Choice>
        <mc:Fallback xmlns="">
          <p:sp>
            <p:nvSpPr>
              <p:cNvPr id="9" name="TextBox 8">
                <a:extLst>
                  <a:ext uri="{FF2B5EF4-FFF2-40B4-BE49-F238E27FC236}">
                    <a16:creationId xmlns:a16="http://schemas.microsoft.com/office/drawing/2014/main" id="{53791BB2-DFF4-463F-99F2-97FAF87EF38C}"/>
                  </a:ext>
                </a:extLst>
              </p:cNvPr>
              <p:cNvSpPr txBox="1">
                <a:spLocks noRot="1" noChangeAspect="1" noMove="1" noResize="1" noEditPoints="1" noAdjustHandles="1" noChangeArrowheads="1" noChangeShapeType="1" noTextEdit="1"/>
              </p:cNvSpPr>
              <p:nvPr/>
            </p:nvSpPr>
            <p:spPr>
              <a:xfrm>
                <a:off x="828262" y="2019949"/>
                <a:ext cx="1020417"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46F2BF-F345-4F93-87FE-29F9CDB0E7BD}"/>
                  </a:ext>
                </a:extLst>
              </p:cNvPr>
              <p:cNvSpPr txBox="1"/>
              <p:nvPr/>
            </p:nvSpPr>
            <p:spPr>
              <a:xfrm>
                <a:off x="1076740" y="1397554"/>
                <a:ext cx="102041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lumMod val="50000"/>
                              <a:lumOff val="50000"/>
                            </a:schemeClr>
                          </a:solidFill>
                          <a:latin typeface="Cambria Math" panose="02040503050406030204" pitchFamily="18" charset="0"/>
                        </a:rPr>
                        <m:t>≥</m:t>
                      </m:r>
                    </m:oMath>
                  </m:oMathPara>
                </a14:m>
                <a:endParaRPr lang="en-US" sz="4000" dirty="0">
                  <a:solidFill>
                    <a:schemeClr val="tx1">
                      <a:lumMod val="50000"/>
                      <a:lumOff val="50000"/>
                    </a:schemeClr>
                  </a:solidFill>
                </a:endParaRPr>
              </a:p>
            </p:txBody>
          </p:sp>
        </mc:Choice>
        <mc:Fallback xmlns="">
          <p:sp>
            <p:nvSpPr>
              <p:cNvPr id="10" name="TextBox 9">
                <a:extLst>
                  <a:ext uri="{FF2B5EF4-FFF2-40B4-BE49-F238E27FC236}">
                    <a16:creationId xmlns:a16="http://schemas.microsoft.com/office/drawing/2014/main" id="{C146F2BF-F345-4F93-87FE-29F9CDB0E7BD}"/>
                  </a:ext>
                </a:extLst>
              </p:cNvPr>
              <p:cNvSpPr txBox="1">
                <a:spLocks noRot="1" noChangeAspect="1" noMove="1" noResize="1" noEditPoints="1" noAdjustHandles="1" noChangeArrowheads="1" noChangeShapeType="1" noTextEdit="1"/>
              </p:cNvSpPr>
              <p:nvPr/>
            </p:nvSpPr>
            <p:spPr>
              <a:xfrm>
                <a:off x="1076740" y="1397554"/>
                <a:ext cx="1020417"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55E4E2E-C3BD-4D50-A5E8-4DEB2B4AB908}"/>
                  </a:ext>
                </a:extLst>
              </p:cNvPr>
              <p:cNvSpPr txBox="1"/>
              <p:nvPr/>
            </p:nvSpPr>
            <p:spPr>
              <a:xfrm>
                <a:off x="1474304" y="1939141"/>
                <a:ext cx="1020417" cy="830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solidFill>
                                <a:schemeClr val="tx1">
                                  <a:lumMod val="50000"/>
                                  <a:lumOff val="50000"/>
                                </a:schemeClr>
                              </a:solidFill>
                              <a:latin typeface="Cambria Math" panose="02040503050406030204" pitchFamily="18" charset="0"/>
                            </a:rPr>
                          </m:ctrlPr>
                        </m:fPr>
                        <m:num>
                          <m:r>
                            <a:rPr lang="en-US" sz="2800" b="0" i="1" smtClean="0">
                              <a:solidFill>
                                <a:schemeClr val="tx1">
                                  <a:lumMod val="50000"/>
                                  <a:lumOff val="50000"/>
                                </a:schemeClr>
                              </a:solidFill>
                              <a:latin typeface="Cambria Math" panose="02040503050406030204" pitchFamily="18" charset="0"/>
                            </a:rPr>
                            <m:t>𝑎</m:t>
                          </m:r>
                        </m:num>
                        <m:den>
                          <m:r>
                            <a:rPr lang="en-US" sz="2800" b="0" i="1" smtClean="0">
                              <a:solidFill>
                                <a:schemeClr val="tx1">
                                  <a:lumMod val="50000"/>
                                  <a:lumOff val="50000"/>
                                </a:schemeClr>
                              </a:solidFill>
                              <a:latin typeface="Cambria Math" panose="02040503050406030204" pitchFamily="18" charset="0"/>
                            </a:rPr>
                            <m:t>𝑏</m:t>
                          </m:r>
                        </m:den>
                      </m:f>
                    </m:oMath>
                  </m:oMathPara>
                </a14:m>
                <a:endParaRPr lang="en-US" sz="2800" b="0" dirty="0">
                  <a:solidFill>
                    <a:schemeClr val="tx1">
                      <a:lumMod val="50000"/>
                      <a:lumOff val="50000"/>
                    </a:schemeClr>
                  </a:solidFill>
                </a:endParaRPr>
              </a:p>
            </p:txBody>
          </p:sp>
        </mc:Choice>
        <mc:Fallback xmlns="">
          <p:sp>
            <p:nvSpPr>
              <p:cNvPr id="11" name="TextBox 10">
                <a:extLst>
                  <a:ext uri="{FF2B5EF4-FFF2-40B4-BE49-F238E27FC236}">
                    <a16:creationId xmlns:a16="http://schemas.microsoft.com/office/drawing/2014/main" id="{555E4E2E-C3BD-4D50-A5E8-4DEB2B4AB908}"/>
                  </a:ext>
                </a:extLst>
              </p:cNvPr>
              <p:cNvSpPr txBox="1">
                <a:spLocks noRot="1" noChangeAspect="1" noMove="1" noResize="1" noEditPoints="1" noAdjustHandles="1" noChangeArrowheads="1" noChangeShapeType="1" noTextEdit="1"/>
              </p:cNvSpPr>
              <p:nvPr/>
            </p:nvSpPr>
            <p:spPr>
              <a:xfrm>
                <a:off x="1474304" y="1939141"/>
                <a:ext cx="1020417" cy="830292"/>
              </a:xfrm>
              <a:prstGeom prst="rect">
                <a:avLst/>
              </a:prstGeom>
              <a:blipFill>
                <a:blip r:embed="rId5"/>
                <a:stretch>
                  <a:fillRect/>
                </a:stretch>
              </a:blipFill>
            </p:spPr>
            <p:txBody>
              <a:bodyPr/>
              <a:lstStyle/>
              <a:p>
                <a:r>
                  <a:rPr lang="en-US">
                    <a:noFill/>
                  </a:rPr>
                  <a:t> </a:t>
                </a:r>
              </a:p>
            </p:txBody>
          </p:sp>
        </mc:Fallback>
      </mc:AlternateContent>
      <p:pic>
        <p:nvPicPr>
          <p:cNvPr id="15" name="Picture 14" descr="Chart, radar chart&#10;&#10;Description automatically generated">
            <a:extLst>
              <a:ext uri="{FF2B5EF4-FFF2-40B4-BE49-F238E27FC236}">
                <a16:creationId xmlns:a16="http://schemas.microsoft.com/office/drawing/2014/main" id="{7763AF6D-CAE0-49A1-AA56-7574D4C36323}"/>
              </a:ext>
            </a:extLst>
          </p:cNvPr>
          <p:cNvPicPr>
            <a:picLocks noChangeAspect="1"/>
          </p:cNvPicPr>
          <p:nvPr/>
        </p:nvPicPr>
        <p:blipFill rotWithShape="1">
          <a:blip r:embed="rId6"/>
          <a:srcRect t="4605"/>
          <a:stretch/>
        </p:blipFill>
        <p:spPr>
          <a:xfrm>
            <a:off x="761016" y="2968213"/>
            <a:ext cx="1528086" cy="1367085"/>
          </a:xfrm>
          <a:prstGeom prst="rect">
            <a:avLst/>
          </a:prstGeom>
        </p:spPr>
      </p:pic>
      <p:sp>
        <p:nvSpPr>
          <p:cNvPr id="19" name="TextBox 18">
            <a:extLst>
              <a:ext uri="{FF2B5EF4-FFF2-40B4-BE49-F238E27FC236}">
                <a16:creationId xmlns:a16="http://schemas.microsoft.com/office/drawing/2014/main" id="{1993CD65-C312-4D8A-880A-B99E7DF466EF}"/>
              </a:ext>
            </a:extLst>
          </p:cNvPr>
          <p:cNvSpPr txBox="1"/>
          <p:nvPr/>
        </p:nvSpPr>
        <p:spPr>
          <a:xfrm>
            <a:off x="4883969" y="3375860"/>
            <a:ext cx="3631995" cy="830997"/>
          </a:xfrm>
          <a:prstGeom prst="rect">
            <a:avLst/>
          </a:prstGeom>
          <a:ln w="38100">
            <a:solidFill>
              <a:schemeClr val="bg1">
                <a:lumMod val="50000"/>
                <a:alpha val="98000"/>
              </a:schemeClr>
            </a:solidFill>
          </a:ln>
        </p:spPr>
        <p:style>
          <a:lnRef idx="0">
            <a:scrgbClr r="0" g="0" b="0"/>
          </a:lnRef>
          <a:fillRef idx="1001">
            <a:schemeClr val="lt2"/>
          </a:fillRef>
          <a:effectRef idx="0">
            <a:scrgbClr r="0" g="0" b="0"/>
          </a:effectRef>
          <a:fontRef idx="major"/>
        </p:style>
        <p:txBody>
          <a:bodyPr wrap="square" rtlCol="0">
            <a:spAutoFit/>
          </a:bodyPr>
          <a:lstStyle/>
          <a:p>
            <a:pPr algn="ctr"/>
            <a:r>
              <a:rPr lang="en-US" sz="2400" dirty="0"/>
              <a:t>Reactive Synthesis with Quantitative Specifications</a:t>
            </a:r>
          </a:p>
        </p:txBody>
      </p:sp>
      <p:sp>
        <p:nvSpPr>
          <p:cNvPr id="21" name="TextBox 20">
            <a:extLst>
              <a:ext uri="{FF2B5EF4-FFF2-40B4-BE49-F238E27FC236}">
                <a16:creationId xmlns:a16="http://schemas.microsoft.com/office/drawing/2014/main" id="{E06A82B7-40FD-4254-B275-B7609C707C36}"/>
              </a:ext>
            </a:extLst>
          </p:cNvPr>
          <p:cNvSpPr txBox="1"/>
          <p:nvPr/>
        </p:nvSpPr>
        <p:spPr>
          <a:xfrm>
            <a:off x="8802543" y="3379173"/>
            <a:ext cx="2408797" cy="830997"/>
          </a:xfrm>
          <a:prstGeom prst="rect">
            <a:avLst/>
          </a:prstGeom>
          <a:solidFill>
            <a:schemeClr val="bg1">
              <a:lumMod val="95000"/>
            </a:schemeClr>
          </a:solidFill>
        </p:spPr>
        <p:style>
          <a:lnRef idx="0">
            <a:scrgbClr r="0" g="0" b="0"/>
          </a:lnRef>
          <a:fillRef idx="1001">
            <a:schemeClr val="lt2"/>
          </a:fillRef>
          <a:effectRef idx="0">
            <a:scrgbClr r="0" g="0" b="0"/>
          </a:effectRef>
          <a:fontRef idx="major"/>
        </p:style>
        <p:txBody>
          <a:bodyPr wrap="square" rtlCol="0">
            <a:spAutoFit/>
          </a:bodyPr>
          <a:lstStyle/>
          <a:p>
            <a:pPr algn="ctr"/>
            <a:r>
              <a:rPr lang="en-US" sz="2400" dirty="0"/>
              <a:t>Quantitative </a:t>
            </a:r>
          </a:p>
          <a:p>
            <a:pPr algn="ctr"/>
            <a:r>
              <a:rPr lang="en-US" sz="2400" dirty="0"/>
              <a:t>Verification</a:t>
            </a:r>
          </a:p>
        </p:txBody>
      </p:sp>
      <p:sp>
        <p:nvSpPr>
          <p:cNvPr id="22" name="TextBox 21">
            <a:extLst>
              <a:ext uri="{FF2B5EF4-FFF2-40B4-BE49-F238E27FC236}">
                <a16:creationId xmlns:a16="http://schemas.microsoft.com/office/drawing/2014/main" id="{263DE6E5-BE9B-45B4-BEE1-C1298A01A26C}"/>
              </a:ext>
            </a:extLst>
          </p:cNvPr>
          <p:cNvSpPr txBox="1"/>
          <p:nvPr/>
        </p:nvSpPr>
        <p:spPr>
          <a:xfrm>
            <a:off x="8802543" y="4552176"/>
            <a:ext cx="2443371" cy="830997"/>
          </a:xfrm>
          <a:prstGeom prst="rect">
            <a:avLst/>
          </a:prstGeom>
          <a:solidFill>
            <a:schemeClr val="bg1">
              <a:lumMod val="95000"/>
            </a:schemeClr>
          </a:solidFill>
        </p:spPr>
        <p:style>
          <a:lnRef idx="0">
            <a:scrgbClr r="0" g="0" b="0"/>
          </a:lnRef>
          <a:fillRef idx="1001">
            <a:schemeClr val="lt2"/>
          </a:fillRef>
          <a:effectRef idx="0">
            <a:scrgbClr r="0" g="0" b="0"/>
          </a:effectRef>
          <a:fontRef idx="major"/>
        </p:style>
        <p:txBody>
          <a:bodyPr wrap="square" rtlCol="0">
            <a:spAutoFit/>
          </a:bodyPr>
          <a:lstStyle/>
          <a:p>
            <a:pPr algn="ctr"/>
            <a:r>
              <a:rPr lang="en-US" sz="2400" dirty="0"/>
              <a:t>Arithmetic </a:t>
            </a:r>
          </a:p>
          <a:p>
            <a:pPr algn="ctr"/>
            <a:r>
              <a:rPr lang="en-US" sz="2400" dirty="0"/>
              <a:t>with Precision</a:t>
            </a:r>
          </a:p>
        </p:txBody>
      </p:sp>
      <p:sp>
        <p:nvSpPr>
          <p:cNvPr id="23" name="TextBox 22">
            <a:extLst>
              <a:ext uri="{FF2B5EF4-FFF2-40B4-BE49-F238E27FC236}">
                <a16:creationId xmlns:a16="http://schemas.microsoft.com/office/drawing/2014/main" id="{C4ADF5FA-F71F-4353-9C86-73AE58FF0EEA}"/>
              </a:ext>
            </a:extLst>
          </p:cNvPr>
          <p:cNvSpPr txBox="1"/>
          <p:nvPr/>
        </p:nvSpPr>
        <p:spPr>
          <a:xfrm>
            <a:off x="4893151" y="4552176"/>
            <a:ext cx="3631995" cy="830997"/>
          </a:xfrm>
          <a:prstGeom prst="rect">
            <a:avLst/>
          </a:prstGeom>
          <a:solidFill>
            <a:schemeClr val="bg1">
              <a:lumMod val="95000"/>
            </a:schemeClr>
          </a:solidFill>
        </p:spPr>
        <p:style>
          <a:lnRef idx="0">
            <a:scrgbClr r="0" g="0" b="0"/>
          </a:lnRef>
          <a:fillRef idx="1001">
            <a:schemeClr val="lt2"/>
          </a:fillRef>
          <a:effectRef idx="0">
            <a:scrgbClr r="0" g="0" b="0"/>
          </a:effectRef>
          <a:fontRef idx="major"/>
        </p:style>
        <p:txBody>
          <a:bodyPr wrap="square" rtlCol="0">
            <a:spAutoFit/>
          </a:bodyPr>
          <a:lstStyle/>
          <a:p>
            <a:pPr algn="ctr"/>
            <a:r>
              <a:rPr lang="en-US" sz="2400" dirty="0"/>
              <a:t>Probabilistic Systems,</a:t>
            </a:r>
          </a:p>
          <a:p>
            <a:pPr algn="ctr"/>
            <a:r>
              <a:rPr lang="en-US" sz="2400" dirty="0"/>
              <a:t>Reinforcement Learning</a:t>
            </a:r>
          </a:p>
        </p:txBody>
      </p:sp>
      <p:sp>
        <p:nvSpPr>
          <p:cNvPr id="13" name="TextBox 12">
            <a:extLst>
              <a:ext uri="{FF2B5EF4-FFF2-40B4-BE49-F238E27FC236}">
                <a16:creationId xmlns:a16="http://schemas.microsoft.com/office/drawing/2014/main" id="{EE86E6CC-F2EA-4C53-BF00-47D0B7429F9A}"/>
              </a:ext>
            </a:extLst>
          </p:cNvPr>
          <p:cNvSpPr txBox="1"/>
          <p:nvPr/>
        </p:nvSpPr>
        <p:spPr>
          <a:xfrm>
            <a:off x="4756081" y="2347035"/>
            <a:ext cx="7029519" cy="523220"/>
          </a:xfrm>
          <a:prstGeom prst="rect">
            <a:avLst/>
          </a:prstGeom>
          <a:noFill/>
        </p:spPr>
        <p:txBody>
          <a:bodyPr wrap="square" rtlCol="0">
            <a:spAutoFit/>
          </a:bodyPr>
          <a:lstStyle/>
          <a:p>
            <a:r>
              <a:rPr lang="en-US" sz="2800" dirty="0">
                <a:latin typeface="+mj-lt"/>
              </a:rPr>
              <a:t>Reduction of Quantitative to Qualitative</a:t>
            </a:r>
          </a:p>
        </p:txBody>
      </p:sp>
      <p:sp>
        <p:nvSpPr>
          <p:cNvPr id="2" name="TextBox 1">
            <a:extLst>
              <a:ext uri="{FF2B5EF4-FFF2-40B4-BE49-F238E27FC236}">
                <a16:creationId xmlns:a16="http://schemas.microsoft.com/office/drawing/2014/main" id="{046D9072-795C-A226-BDF4-1EE4D3781F69}"/>
              </a:ext>
            </a:extLst>
          </p:cNvPr>
          <p:cNvSpPr txBox="1"/>
          <p:nvPr/>
        </p:nvSpPr>
        <p:spPr>
          <a:xfrm>
            <a:off x="2494721" y="5784348"/>
            <a:ext cx="7861630" cy="738664"/>
          </a:xfrm>
          <a:prstGeom prst="rect">
            <a:avLst/>
          </a:prstGeom>
          <a:noFill/>
        </p:spPr>
        <p:txBody>
          <a:bodyPr wrap="square" rtlCol="0">
            <a:spAutoFit/>
          </a:bodyPr>
          <a:lstStyle/>
          <a:p>
            <a:pPr algn="ctr"/>
            <a:r>
              <a:rPr lang="en-US" sz="4200" dirty="0"/>
              <a:t>Thank you, Moshe!</a:t>
            </a:r>
          </a:p>
        </p:txBody>
      </p:sp>
    </p:spTree>
    <p:extLst>
      <p:ext uri="{BB962C8B-B14F-4D97-AF65-F5344CB8AC3E}">
        <p14:creationId xmlns:p14="http://schemas.microsoft.com/office/powerpoint/2010/main" val="40286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41E0-F498-9B45-6C37-B27115C05AE6}"/>
              </a:ext>
            </a:extLst>
          </p:cNvPr>
          <p:cNvSpPr>
            <a:spLocks noGrp="1"/>
          </p:cNvSpPr>
          <p:nvPr>
            <p:ph type="title"/>
          </p:nvPr>
        </p:nvSpPr>
        <p:spPr/>
        <p:txBody>
          <a:bodyPr/>
          <a:lstStyle/>
          <a:p>
            <a:r>
              <a:rPr lang="en-US" dirty="0"/>
              <a:t>Back up</a:t>
            </a:r>
          </a:p>
        </p:txBody>
      </p:sp>
      <p:sp>
        <p:nvSpPr>
          <p:cNvPr id="3" name="Footer Placeholder 2">
            <a:extLst>
              <a:ext uri="{FF2B5EF4-FFF2-40B4-BE49-F238E27FC236}">
                <a16:creationId xmlns:a16="http://schemas.microsoft.com/office/drawing/2014/main" id="{3851C233-E6F5-6FA1-944E-26AEC18A1100}"/>
              </a:ext>
            </a:extLst>
          </p:cNvPr>
          <p:cNvSpPr>
            <a:spLocks noGrp="1"/>
          </p:cNvSpPr>
          <p:nvPr>
            <p:ph type="ftr" sz="quarter" idx="11"/>
          </p:nvPr>
        </p:nvSpPr>
        <p:spPr/>
        <p:txBody>
          <a:bodyPr/>
          <a:lstStyle/>
          <a:p>
            <a:r>
              <a:rPr lang="en-US"/>
              <a:t>Suguman Bansal | U Penn</a:t>
            </a:r>
          </a:p>
        </p:txBody>
      </p:sp>
      <p:sp>
        <p:nvSpPr>
          <p:cNvPr id="4" name="Slide Number Placeholder 3">
            <a:extLst>
              <a:ext uri="{FF2B5EF4-FFF2-40B4-BE49-F238E27FC236}">
                <a16:creationId xmlns:a16="http://schemas.microsoft.com/office/drawing/2014/main" id="{F19ECE9B-B26A-0928-2755-FBE919CDAC90}"/>
              </a:ext>
            </a:extLst>
          </p:cNvPr>
          <p:cNvSpPr>
            <a:spLocks noGrp="1"/>
          </p:cNvSpPr>
          <p:nvPr>
            <p:ph type="sldNum" sz="quarter" idx="12"/>
          </p:nvPr>
        </p:nvSpPr>
        <p:spPr/>
        <p:txBody>
          <a:bodyPr/>
          <a:lstStyle/>
          <a:p>
            <a:fld id="{1CF91F9D-ED0F-C941-B4DB-33BB39C08F15}" type="slidenum">
              <a:rPr lang="en-US" smtClean="0"/>
              <a:t>9</a:t>
            </a:fld>
            <a:endParaRPr lang="en-US"/>
          </a:p>
        </p:txBody>
      </p:sp>
    </p:spTree>
    <p:extLst>
      <p:ext uri="{BB962C8B-B14F-4D97-AF65-F5344CB8AC3E}">
        <p14:creationId xmlns:p14="http://schemas.microsoft.com/office/powerpoint/2010/main" val="2743427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34500</TotalTime>
  <Words>3316</Words>
  <Application>Microsoft Office PowerPoint</Application>
  <PresentationFormat>Widescreen</PresentationFormat>
  <Paragraphs>542</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On the  Unusual Effectiveness of  Automata in Quantitative Reasoning</vt:lpstr>
      <vt:lpstr>Reactive synthesis From Quantitative + Qualitative Specifications</vt:lpstr>
      <vt:lpstr>PowerPoint Presentation</vt:lpstr>
      <vt:lpstr>PowerPoint Presentation</vt:lpstr>
      <vt:lpstr>Comparator Automata  [Bansal, Chaudhuri, Vardi. FoSSaCS 2018]</vt:lpstr>
      <vt:lpstr>Comparator Automata  [Bansal, Chaudhuri, Vardi. FoSSaCS 2018]</vt:lpstr>
      <vt:lpstr>PowerPoint Presentation</vt:lpstr>
      <vt:lpstr>Automata-based  Quantitative Reasoning</vt:lpstr>
      <vt:lpstr>Back up</vt:lpstr>
      <vt:lpstr>Satisficing via Comparators</vt:lpstr>
      <vt:lpstr>DS Games with Safety/Co-safety Comparators [Bansal, Chatterjee, and Vardi. 2020]</vt:lpstr>
      <vt:lpstr>Comparison using Automata [Bansal, Chaudhuri, and Vardi. FoSSaCS 2018] [Bansal and Vardi. CAV 2019]</vt:lpstr>
      <vt:lpstr>Core Insight</vt:lpstr>
      <vt:lpstr>Core Insight</vt:lpstr>
      <vt:lpstr>Core Insight</vt:lpstr>
      <vt:lpstr>Core Insight</vt:lpstr>
      <vt:lpstr>Core Insight</vt:lpstr>
      <vt:lpstr>Core Insight</vt:lpstr>
      <vt:lpstr>Core Insight</vt:lpstr>
      <vt:lpstr>Core Insight</vt:lpstr>
      <vt:lpstr>Core Insight</vt:lpstr>
      <vt:lpstr>Comparison using Automata [Bansal, Chaudhuri, and Vardi. FoSSaCS 2018] [Bansal and Vardi. CAV 2019]</vt:lpstr>
      <vt:lpstr>Approximate comparison using Automata [Bansal, Kavraki, Vardi, Wells. AAAI 2022]</vt:lpstr>
      <vt:lpstr>Quantitative Graph Game</vt:lpstr>
      <vt:lpstr>Reactive synthesis From Temporal + Satisficing Specifications</vt:lpstr>
      <vt:lpstr>Reactive synthesis From Temporal + Satisficing Specifications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Optimizations for reactive synthesis for finite-horizon tasks</dc:title>
  <dc:creator>Suguman Bansal</dc:creator>
  <cp:lastModifiedBy>Bansal, Suguman</cp:lastModifiedBy>
  <cp:revision>908</cp:revision>
  <dcterms:created xsi:type="dcterms:W3CDTF">2019-08-21T04:28:10Z</dcterms:created>
  <dcterms:modified xsi:type="dcterms:W3CDTF">2022-07-31T08:17:58Z</dcterms:modified>
</cp:coreProperties>
</file>